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2"/>
  </p:notesMasterIdLst>
  <p:sldIdLst>
    <p:sldId id="256" r:id="rId4"/>
    <p:sldId id="257" r:id="rId5"/>
    <p:sldId id="344" r:id="rId6"/>
    <p:sldId id="258" r:id="rId7"/>
    <p:sldId id="259" r:id="rId8"/>
    <p:sldId id="261" r:id="rId9"/>
    <p:sldId id="263" r:id="rId10"/>
    <p:sldId id="262" r:id="rId11"/>
    <p:sldId id="264" r:id="rId12"/>
    <p:sldId id="265" r:id="rId13"/>
    <p:sldId id="266" r:id="rId14"/>
    <p:sldId id="267" r:id="rId15"/>
    <p:sldId id="268" r:id="rId16"/>
    <p:sldId id="326" r:id="rId17"/>
    <p:sldId id="269" r:id="rId18"/>
    <p:sldId id="270" r:id="rId19"/>
    <p:sldId id="271" r:id="rId20"/>
    <p:sldId id="328" r:id="rId21"/>
    <p:sldId id="330" r:id="rId22"/>
    <p:sldId id="332" r:id="rId23"/>
    <p:sldId id="334" r:id="rId24"/>
    <p:sldId id="336" r:id="rId25"/>
    <p:sldId id="297" r:id="rId26"/>
    <p:sldId id="340" r:id="rId27"/>
    <p:sldId id="272" r:id="rId28"/>
    <p:sldId id="273" r:id="rId29"/>
    <p:sldId id="277" r:id="rId30"/>
    <p:sldId id="339" r:id="rId31"/>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3284" autoAdjust="0"/>
  </p:normalViewPr>
  <p:slideViewPr>
    <p:cSldViewPr snapToGrid="0">
      <p:cViewPr varScale="1">
        <p:scale>
          <a:sx n="60" d="100"/>
          <a:sy n="60" d="100"/>
        </p:scale>
        <p:origin x="1550" y="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ald Rolfes" userId="03205e2b0be82e2b" providerId="LiveId" clId="{2B140A0A-1F62-4191-9BA9-8066B3A93086}"/>
    <pc:docChg chg="custSel addSld delSld modSld sldOrd">
      <pc:chgData name="Ronald Rolfes" userId="03205e2b0be82e2b" providerId="LiveId" clId="{2B140A0A-1F62-4191-9BA9-8066B3A93086}" dt="2022-08-02T17:44:30.197" v="295" actId="122"/>
      <pc:docMkLst>
        <pc:docMk/>
      </pc:docMkLst>
      <pc:sldChg chg="delSp modSp mod">
        <pc:chgData name="Ronald Rolfes" userId="03205e2b0be82e2b" providerId="LiveId" clId="{2B140A0A-1F62-4191-9BA9-8066B3A93086}" dt="2022-08-02T14:57:13.986" v="137" actId="13926"/>
        <pc:sldMkLst>
          <pc:docMk/>
          <pc:sldMk cId="2224899081" sldId="261"/>
        </pc:sldMkLst>
        <pc:spChg chg="mod">
          <ac:chgData name="Ronald Rolfes" userId="03205e2b0be82e2b" providerId="LiveId" clId="{2B140A0A-1F62-4191-9BA9-8066B3A93086}" dt="2022-08-02T14:57:13.986" v="137" actId="13926"/>
          <ac:spMkLst>
            <pc:docMk/>
            <pc:sldMk cId="2224899081" sldId="261"/>
            <ac:spMk id="3" creationId="{EA1F5F39-4458-4B4D-A993-6109B9581905}"/>
          </ac:spMkLst>
        </pc:spChg>
        <pc:picChg chg="del mod">
          <ac:chgData name="Ronald Rolfes" userId="03205e2b0be82e2b" providerId="LiveId" clId="{2B140A0A-1F62-4191-9BA9-8066B3A93086}" dt="2022-08-02T14:55:53.068" v="128" actId="21"/>
          <ac:picMkLst>
            <pc:docMk/>
            <pc:sldMk cId="2224899081" sldId="261"/>
            <ac:picMk id="4" creationId="{9A1AD9BB-94FD-41BF-A400-156F99C2609C}"/>
          </ac:picMkLst>
        </pc:picChg>
      </pc:sldChg>
      <pc:sldChg chg="modSp mod">
        <pc:chgData name="Ronald Rolfes" userId="03205e2b0be82e2b" providerId="LiveId" clId="{2B140A0A-1F62-4191-9BA9-8066B3A93086}" dt="2022-08-02T17:44:30.197" v="295" actId="122"/>
        <pc:sldMkLst>
          <pc:docMk/>
          <pc:sldMk cId="1365661333" sldId="262"/>
        </pc:sldMkLst>
        <pc:spChg chg="mod">
          <ac:chgData name="Ronald Rolfes" userId="03205e2b0be82e2b" providerId="LiveId" clId="{2B140A0A-1F62-4191-9BA9-8066B3A93086}" dt="2022-08-02T17:44:30.197" v="295" actId="122"/>
          <ac:spMkLst>
            <pc:docMk/>
            <pc:sldMk cId="1365661333" sldId="262"/>
            <ac:spMk id="2" creationId="{7EA8B925-90E6-47BB-B349-656044F13761}"/>
          </ac:spMkLst>
        </pc:spChg>
        <pc:spChg chg="mod">
          <ac:chgData name="Ronald Rolfes" userId="03205e2b0be82e2b" providerId="LiveId" clId="{2B140A0A-1F62-4191-9BA9-8066B3A93086}" dt="2022-08-02T17:43:50.108" v="293" actId="20577"/>
          <ac:spMkLst>
            <pc:docMk/>
            <pc:sldMk cId="1365661333" sldId="262"/>
            <ac:spMk id="3" creationId="{0605E4E4-96E9-4F7F-93C2-B8E9A7BF2027}"/>
          </ac:spMkLst>
        </pc:spChg>
      </pc:sldChg>
      <pc:sldChg chg="ord">
        <pc:chgData name="Ronald Rolfes" userId="03205e2b0be82e2b" providerId="LiveId" clId="{2B140A0A-1F62-4191-9BA9-8066B3A93086}" dt="2022-08-02T15:23:44.664" v="252"/>
        <pc:sldMkLst>
          <pc:docMk/>
          <pc:sldMk cId="3958192204" sldId="263"/>
        </pc:sldMkLst>
      </pc:sldChg>
      <pc:sldChg chg="modSp mod">
        <pc:chgData name="Ronald Rolfes" userId="03205e2b0be82e2b" providerId="LiveId" clId="{2B140A0A-1F62-4191-9BA9-8066B3A93086}" dt="2022-08-02T15:02:48.605" v="226" actId="20577"/>
        <pc:sldMkLst>
          <pc:docMk/>
          <pc:sldMk cId="3148895853" sldId="264"/>
        </pc:sldMkLst>
        <pc:spChg chg="mod">
          <ac:chgData name="Ronald Rolfes" userId="03205e2b0be82e2b" providerId="LiveId" clId="{2B140A0A-1F62-4191-9BA9-8066B3A93086}" dt="2022-08-02T15:00:29.992" v="190" actId="20577"/>
          <ac:spMkLst>
            <pc:docMk/>
            <pc:sldMk cId="3148895853" sldId="264"/>
            <ac:spMk id="13" creationId="{4A1664CA-7CC7-46C5-9A2E-A5B58E8A9873}"/>
          </ac:spMkLst>
        </pc:spChg>
        <pc:spChg chg="mod">
          <ac:chgData name="Ronald Rolfes" userId="03205e2b0be82e2b" providerId="LiveId" clId="{2B140A0A-1F62-4191-9BA9-8066B3A93086}" dt="2022-08-02T15:01:29.934" v="206" actId="20577"/>
          <ac:spMkLst>
            <pc:docMk/>
            <pc:sldMk cId="3148895853" sldId="264"/>
            <ac:spMk id="14" creationId="{04CEF8BE-27DF-43D0-899E-DB45BC4FE38F}"/>
          </ac:spMkLst>
        </pc:spChg>
        <pc:spChg chg="mod">
          <ac:chgData name="Ronald Rolfes" userId="03205e2b0be82e2b" providerId="LiveId" clId="{2B140A0A-1F62-4191-9BA9-8066B3A93086}" dt="2022-08-02T15:02:12.578" v="225" actId="20577"/>
          <ac:spMkLst>
            <pc:docMk/>
            <pc:sldMk cId="3148895853" sldId="264"/>
            <ac:spMk id="15" creationId="{2A41F5EF-20D8-4FDA-84E8-46EF0210ADE7}"/>
          </ac:spMkLst>
        </pc:spChg>
        <pc:spChg chg="mod">
          <ac:chgData name="Ronald Rolfes" userId="03205e2b0be82e2b" providerId="LiveId" clId="{2B140A0A-1F62-4191-9BA9-8066B3A93086}" dt="2022-08-02T15:02:48.605" v="226" actId="20577"/>
          <ac:spMkLst>
            <pc:docMk/>
            <pc:sldMk cId="3148895853" sldId="264"/>
            <ac:spMk id="16" creationId="{6748227A-418E-4A08-A1E3-39A2B10291AF}"/>
          </ac:spMkLst>
        </pc:spChg>
      </pc:sldChg>
      <pc:sldChg chg="modSp mod">
        <pc:chgData name="Ronald Rolfes" userId="03205e2b0be82e2b" providerId="LiveId" clId="{2B140A0A-1F62-4191-9BA9-8066B3A93086}" dt="2022-08-02T15:13:03.864" v="245" actId="20577"/>
        <pc:sldMkLst>
          <pc:docMk/>
          <pc:sldMk cId="3867283611" sldId="265"/>
        </pc:sldMkLst>
        <pc:spChg chg="mod">
          <ac:chgData name="Ronald Rolfes" userId="03205e2b0be82e2b" providerId="LiveId" clId="{2B140A0A-1F62-4191-9BA9-8066B3A93086}" dt="2022-08-02T15:13:03.864" v="245" actId="20577"/>
          <ac:spMkLst>
            <pc:docMk/>
            <pc:sldMk cId="3867283611" sldId="265"/>
            <ac:spMk id="7" creationId="{B3B9573B-BB5F-4B5B-87E0-36904876F532}"/>
          </ac:spMkLst>
        </pc:spChg>
      </pc:sldChg>
      <pc:sldChg chg="del">
        <pc:chgData name="Ronald Rolfes" userId="03205e2b0be82e2b" providerId="LiveId" clId="{2B140A0A-1F62-4191-9BA9-8066B3A93086}" dt="2022-08-02T15:19:39.784" v="247" actId="2696"/>
        <pc:sldMkLst>
          <pc:docMk/>
          <pc:sldMk cId="1792473139" sldId="274"/>
        </pc:sldMkLst>
      </pc:sldChg>
      <pc:sldChg chg="del">
        <pc:chgData name="Ronald Rolfes" userId="03205e2b0be82e2b" providerId="LiveId" clId="{2B140A0A-1F62-4191-9BA9-8066B3A93086}" dt="2022-08-02T15:20:09.715" v="248" actId="2696"/>
        <pc:sldMkLst>
          <pc:docMk/>
          <pc:sldMk cId="2593744653" sldId="275"/>
        </pc:sldMkLst>
      </pc:sldChg>
      <pc:sldChg chg="add">
        <pc:chgData name="Ronald Rolfes" userId="03205e2b0be82e2b" providerId="LiveId" clId="{2B140A0A-1F62-4191-9BA9-8066B3A93086}" dt="2022-08-02T15:22:07.012" v="250"/>
        <pc:sldMkLst>
          <pc:docMk/>
          <pc:sldMk cId="4125182853" sldId="297"/>
        </pc:sldMkLst>
      </pc:sldChg>
      <pc:sldChg chg="modSp mod">
        <pc:chgData name="Ronald Rolfes" userId="03205e2b0be82e2b" providerId="LiveId" clId="{2B140A0A-1F62-4191-9BA9-8066B3A93086}" dt="2022-08-02T14:54:30.502" v="124" actId="6549"/>
        <pc:sldMkLst>
          <pc:docMk/>
          <pc:sldMk cId="2586217858" sldId="325"/>
        </pc:sldMkLst>
        <pc:spChg chg="mod">
          <ac:chgData name="Ronald Rolfes" userId="03205e2b0be82e2b" providerId="LiveId" clId="{2B140A0A-1F62-4191-9BA9-8066B3A93086}" dt="2022-08-02T14:54:30.502" v="124" actId="6549"/>
          <ac:spMkLst>
            <pc:docMk/>
            <pc:sldMk cId="2586217858" sldId="325"/>
            <ac:spMk id="3" creationId="{00000000-0000-0000-0000-000000000000}"/>
          </ac:spMkLst>
        </pc:spChg>
      </pc:sldChg>
      <pc:sldChg chg="del">
        <pc:chgData name="Ronald Rolfes" userId="03205e2b0be82e2b" providerId="LiveId" clId="{2B140A0A-1F62-4191-9BA9-8066B3A93086}" dt="2022-08-02T15:18:32.196" v="246" actId="2696"/>
        <pc:sldMkLst>
          <pc:docMk/>
          <pc:sldMk cId="2996156891" sldId="341"/>
        </pc:sldMkLst>
      </pc:sldChg>
    </pc:docChg>
  </pc:docChgLst>
  <pc:docChgLst>
    <pc:chgData name="Ronald Rolfes" userId="03205e2b0be82e2b" providerId="LiveId" clId="{086041FD-F6EE-48E1-9B21-9946CAE82801}"/>
    <pc:docChg chg="delSld">
      <pc:chgData name="Ronald Rolfes" userId="03205e2b0be82e2b" providerId="LiveId" clId="{086041FD-F6EE-48E1-9B21-9946CAE82801}" dt="2022-09-14T17:16:10.732" v="0" actId="2696"/>
      <pc:docMkLst>
        <pc:docMk/>
      </pc:docMkLst>
      <pc:sldChg chg="del">
        <pc:chgData name="Ronald Rolfes" userId="03205e2b0be82e2b" providerId="LiveId" clId="{086041FD-F6EE-48E1-9B21-9946CAE82801}" dt="2022-09-14T17:16:10.732" v="0" actId="2696"/>
        <pc:sldMkLst>
          <pc:docMk/>
          <pc:sldMk cId="2586217858" sldId="3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9184A39D-B238-4783-BDFB-259DDBE52450}" type="datetimeFigureOut">
              <a:rPr lang="en-US" smtClean="0"/>
              <a:t>9/14/2022</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35DCD258-DD74-4FA3-82A5-5A82A23D5B49}" type="slidenum">
              <a:rPr lang="en-US" smtClean="0"/>
              <a:t>‹#›</a:t>
            </a:fld>
            <a:endParaRPr lang="en-US"/>
          </a:p>
        </p:txBody>
      </p:sp>
    </p:spTree>
    <p:extLst>
      <p:ext uri="{BB962C8B-B14F-4D97-AF65-F5344CB8AC3E}">
        <p14:creationId xmlns:p14="http://schemas.microsoft.com/office/powerpoint/2010/main" val="206289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1C14E-45D2-438F-99BC-06A9D44D801E}" type="slidenum">
              <a:rPr lang="en-US" smtClean="0"/>
              <a:pPr/>
              <a:t>18</a:t>
            </a:fld>
            <a:endParaRPr lang="en-US"/>
          </a:p>
        </p:txBody>
      </p:sp>
    </p:spTree>
    <p:extLst>
      <p:ext uri="{BB962C8B-B14F-4D97-AF65-F5344CB8AC3E}">
        <p14:creationId xmlns:p14="http://schemas.microsoft.com/office/powerpoint/2010/main" val="2558036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VA and Veterans, it means that:</a:t>
            </a:r>
          </a:p>
          <a:p>
            <a:pPr marL="171450" indent="-171450">
              <a:buFont typeface="Arial" panose="020B0604020202020204" pitchFamily="34" charset="0"/>
              <a:buChar char="•"/>
            </a:pPr>
            <a:r>
              <a:rPr lang="en-US" dirty="0"/>
              <a:t>You can expect MORE, because we do more beyond place volunteers.</a:t>
            </a:r>
          </a:p>
          <a:p>
            <a:pPr marL="171450" indent="-171450">
              <a:buFont typeface="Arial" panose="020B0604020202020204" pitchFamily="34" charset="0"/>
              <a:buChar char="•"/>
            </a:pPr>
            <a:r>
              <a:rPr lang="en-US" dirty="0"/>
              <a:t>More partnerships, a diverse volunteer portfolio means that we’re building the types of programs and services that Veterans need.</a:t>
            </a:r>
          </a:p>
          <a:p>
            <a:pPr marL="171450" indent="-171450">
              <a:buFont typeface="Arial" panose="020B0604020202020204" pitchFamily="34" charset="0"/>
              <a:buChar char="•"/>
            </a:pPr>
            <a:r>
              <a:rPr lang="en-US" dirty="0"/>
              <a:t>I’m a business and if my experience in visiting your website helps me get to the place that can help my company facilitate a “Day of Service” right away, I’ll feel good about that. If I am working with another organization within VA, and THEY KNOW  where to send me for this, I’ll feel good. Once meeting and having that good experience, I’ll feel confident that I can come to you DIRECTLY next time and may even want to do more.</a:t>
            </a:r>
          </a:p>
          <a:p>
            <a:pPr marL="171450" indent="-171450">
              <a:buFont typeface="Arial" panose="020B0604020202020204" pitchFamily="34" charset="0"/>
              <a:buChar char="•"/>
            </a:pPr>
            <a:r>
              <a:rPr lang="en-US" dirty="0"/>
              <a:t>Organizations that are well-led and managed warrant a greater level of community engagement and trust. VA will know WHO to look for when there is a vacancy.</a:t>
            </a:r>
          </a:p>
          <a:p>
            <a:pPr marL="171450" indent="-171450">
              <a:buFont typeface="Arial" panose="020B0604020202020204" pitchFamily="34" charset="0"/>
              <a:buChar char="•"/>
            </a:pPr>
            <a:r>
              <a:rPr lang="en-US" dirty="0"/>
              <a:t>And….with clearer descriptions of the work, they’ll be prepared to compensate them accordingly. This affects the BOTTOM LINE for EVERYONE INVOLVED.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367BF-98CC-4E96-8E10-50B1814F31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506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r>
              <a:rPr lang="en-US" dirty="0"/>
              <a:t>Col. </a:t>
            </a:r>
            <a:r>
              <a:rPr lang="en-US" dirty="0" err="1"/>
              <a:t>Gallina</a:t>
            </a:r>
            <a:endParaRPr lang="en-US" dirty="0"/>
          </a:p>
        </p:txBody>
      </p:sp>
      <p:sp>
        <p:nvSpPr>
          <p:cNvPr id="4" name="Slide Number Placeholder 3"/>
          <p:cNvSpPr>
            <a:spLocks noGrp="1"/>
          </p:cNvSpPr>
          <p:nvPr>
            <p:ph type="sldNum" sz="quarter" idx="10"/>
          </p:nvPr>
        </p:nvSpPr>
        <p:spPr/>
        <p:txBody>
          <a:bodyPr/>
          <a:lstStyle/>
          <a:p>
            <a:fld id="{8E91C14E-45D2-438F-99BC-06A9D44D801E}" type="slidenum">
              <a:rPr lang="en-US" smtClean="0"/>
              <a:pPr/>
              <a:t>28</a:t>
            </a:fld>
            <a:endParaRPr lang="en-US"/>
          </a:p>
        </p:txBody>
      </p:sp>
    </p:spTree>
    <p:extLst>
      <p:ext uri="{BB962C8B-B14F-4D97-AF65-F5344CB8AC3E}">
        <p14:creationId xmlns:p14="http://schemas.microsoft.com/office/powerpoint/2010/main" val="263546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r>
              <a:rPr lang="en-US" dirty="0"/>
              <a:t>Nate</a:t>
            </a:r>
          </a:p>
        </p:txBody>
      </p:sp>
      <p:sp>
        <p:nvSpPr>
          <p:cNvPr id="4" name="Slide Number Placeholder 3"/>
          <p:cNvSpPr>
            <a:spLocks noGrp="1"/>
          </p:cNvSpPr>
          <p:nvPr>
            <p:ph type="sldNum" sz="quarter" idx="10"/>
          </p:nvPr>
        </p:nvSpPr>
        <p:spPr/>
        <p:txBody>
          <a:bodyPr/>
          <a:lstStyle/>
          <a:p>
            <a:fld id="{8E91C14E-45D2-438F-99BC-06A9D44D801E}" type="slidenum">
              <a:rPr lang="en-US" smtClean="0"/>
              <a:pPr/>
              <a:t>19</a:t>
            </a:fld>
            <a:endParaRPr lang="en-US"/>
          </a:p>
        </p:txBody>
      </p:sp>
    </p:spTree>
    <p:extLst>
      <p:ext uri="{BB962C8B-B14F-4D97-AF65-F5344CB8AC3E}">
        <p14:creationId xmlns:p14="http://schemas.microsoft.com/office/powerpoint/2010/main" val="14670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r>
              <a:rPr lang="en-US" dirty="0"/>
              <a:t>Nate</a:t>
            </a:r>
          </a:p>
        </p:txBody>
      </p:sp>
      <p:sp>
        <p:nvSpPr>
          <p:cNvPr id="4" name="Slide Number Placeholder 3"/>
          <p:cNvSpPr>
            <a:spLocks noGrp="1"/>
          </p:cNvSpPr>
          <p:nvPr>
            <p:ph type="sldNum" sz="quarter" idx="10"/>
          </p:nvPr>
        </p:nvSpPr>
        <p:spPr/>
        <p:txBody>
          <a:bodyPr/>
          <a:lstStyle/>
          <a:p>
            <a:fld id="{8E91C14E-45D2-438F-99BC-06A9D44D801E}" type="slidenum">
              <a:rPr lang="en-US" smtClean="0"/>
              <a:pPr/>
              <a:t>20</a:t>
            </a:fld>
            <a:endParaRPr lang="en-US"/>
          </a:p>
        </p:txBody>
      </p:sp>
    </p:spTree>
    <p:extLst>
      <p:ext uri="{BB962C8B-B14F-4D97-AF65-F5344CB8AC3E}">
        <p14:creationId xmlns:p14="http://schemas.microsoft.com/office/powerpoint/2010/main" val="1319880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31"/>
          <p:cNvSpPr>
            <a:spLocks noGrp="1" noChangeArrowheads="1"/>
          </p:cNvSpPr>
          <p:nvPr>
            <p:ph type="sldNum" sz="quarter" idx="5"/>
          </p:nvPr>
        </p:nvSpPr>
        <p:spPr>
          <a:noFill/>
        </p:spPr>
        <p:txBody>
          <a:bodyPr/>
          <a:lstStyle/>
          <a:p>
            <a:fld id="{6DCEAA3D-41A2-4B8E-BA7C-FE16B0C154D4}" type="slidenum">
              <a:rPr lang="en-US" smtClean="0"/>
              <a:pPr/>
              <a:t>21</a:t>
            </a:fld>
            <a:endParaRPr lang="en-US"/>
          </a:p>
        </p:txBody>
      </p:sp>
      <p:sp>
        <p:nvSpPr>
          <p:cNvPr id="111619" name="Rectangle 2"/>
          <p:cNvSpPr>
            <a:spLocks noGrp="1" noRot="1" noChangeAspect="1" noChangeArrowheads="1" noTextEdit="1"/>
          </p:cNvSpPr>
          <p:nvPr>
            <p:ph type="sldImg"/>
          </p:nvPr>
        </p:nvSpPr>
        <p:spPr>
          <a:xfrm>
            <a:off x="1403350" y="1160463"/>
            <a:ext cx="4178300" cy="3133725"/>
          </a:xfrm>
          <a:ln/>
        </p:spPr>
      </p:sp>
      <p:sp>
        <p:nvSpPr>
          <p:cNvPr id="111620" name="Rectangle 3"/>
          <p:cNvSpPr>
            <a:spLocks noGrp="1" noChangeArrowheads="1"/>
          </p:cNvSpPr>
          <p:nvPr>
            <p:ph type="body" idx="1"/>
          </p:nvPr>
        </p:nvSpPr>
        <p:spPr>
          <a:noFill/>
          <a:ln/>
        </p:spPr>
        <p:txBody>
          <a:bodyPr/>
          <a:lstStyle/>
          <a:p>
            <a:r>
              <a:rPr lang="en-US" dirty="0"/>
              <a:t>Nate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r>
              <a:rPr lang="en-US" dirty="0"/>
              <a:t>Col. </a:t>
            </a:r>
            <a:r>
              <a:rPr lang="en-US" dirty="0" err="1"/>
              <a:t>Gallina</a:t>
            </a:r>
            <a:endParaRPr lang="en-US" dirty="0"/>
          </a:p>
        </p:txBody>
      </p:sp>
      <p:sp>
        <p:nvSpPr>
          <p:cNvPr id="4" name="Slide Number Placeholder 3"/>
          <p:cNvSpPr>
            <a:spLocks noGrp="1"/>
          </p:cNvSpPr>
          <p:nvPr>
            <p:ph type="sldNum" sz="quarter" idx="10"/>
          </p:nvPr>
        </p:nvSpPr>
        <p:spPr/>
        <p:txBody>
          <a:bodyPr/>
          <a:lstStyle/>
          <a:p>
            <a:fld id="{8E91C14E-45D2-438F-99BC-06A9D44D801E}" type="slidenum">
              <a:rPr lang="en-US" smtClean="0"/>
              <a:pPr/>
              <a:t>22</a:t>
            </a:fld>
            <a:endParaRPr lang="en-US"/>
          </a:p>
        </p:txBody>
      </p:sp>
    </p:spTree>
    <p:extLst>
      <p:ext uri="{BB962C8B-B14F-4D97-AF65-F5344CB8AC3E}">
        <p14:creationId xmlns:p14="http://schemas.microsoft.com/office/powerpoint/2010/main" val="1126883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31"/>
          <p:cNvSpPr>
            <a:spLocks noGrp="1" noChangeArrowheads="1"/>
          </p:cNvSpPr>
          <p:nvPr>
            <p:ph type="sldNum" sz="quarter" idx="5"/>
          </p:nvPr>
        </p:nvSpPr>
        <p:spPr>
          <a:noFill/>
        </p:spPr>
        <p:txBody>
          <a:bodyPr/>
          <a:lstStyle/>
          <a:p>
            <a:pPr defTabSz="929579">
              <a:defRPr/>
            </a:pPr>
            <a:fld id="{F56C23EA-54F3-4FEC-BE1A-05F8468DACF2}" type="slidenum">
              <a:rPr lang="en-US">
                <a:solidFill>
                  <a:prstClr val="black"/>
                </a:solidFill>
                <a:latin typeface="Calibri"/>
              </a:rPr>
              <a:pPr defTabSz="929579">
                <a:defRPr/>
              </a:pPr>
              <a:t>23</a:t>
            </a:fld>
            <a:endParaRPr lang="en-US">
              <a:solidFill>
                <a:prstClr val="black"/>
              </a:solidFill>
              <a:latin typeface="Calibri"/>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r>
              <a:rPr lang="en-US" dirty="0"/>
              <a:t>Nate</a:t>
            </a:r>
          </a:p>
        </p:txBody>
      </p:sp>
    </p:spTree>
    <p:extLst>
      <p:ext uri="{BB962C8B-B14F-4D97-AF65-F5344CB8AC3E}">
        <p14:creationId xmlns:p14="http://schemas.microsoft.com/office/powerpoint/2010/main" val="274531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all of this into account, VAVS was positioned to respond. We had actually been making the shift much earlier.</a:t>
            </a:r>
          </a:p>
          <a:p>
            <a:pPr marL="171450" indent="-171450">
              <a:buFont typeface="Arial" panose="020B0604020202020204" pitchFamily="34" charset="0"/>
              <a:buChar char="•"/>
            </a:pPr>
            <a:r>
              <a:rPr lang="en-US" dirty="0"/>
              <a:t>In 2018—VISN Liaisons met to begin discussion on Position Description with VHA Deputy Chief of Staff, Barbara Hyduke. She launched our partnership with Workforce Management &amp; Consulting to work on the PD’s</a:t>
            </a:r>
          </a:p>
          <a:p>
            <a:pPr marL="171450" indent="-171450">
              <a:buFont typeface="Arial" panose="020B0604020202020204" pitchFamily="34" charset="0"/>
              <a:buChar char="•"/>
            </a:pPr>
            <a:r>
              <a:rPr lang="en-US" dirty="0"/>
              <a:t>In 2019 --- we started a discussion with the NAC, getting their thoughts on a name change, with the support of then VHA Chief of Staff, Jon Jensen, who was present at that meeting. Not everyone was thrilled about a possible change, but it seemed clear to most that it was necessary.</a:t>
            </a:r>
          </a:p>
          <a:p>
            <a:pPr marL="171450" indent="-171450">
              <a:buFont typeface="Arial" panose="020B0604020202020204" pitchFamily="34" charset="0"/>
              <a:buChar char="•"/>
            </a:pPr>
            <a:r>
              <a:rPr lang="en-US" dirty="0"/>
              <a:t>Work on the PD continues, almost done, but an organizational change happened first. </a:t>
            </a:r>
          </a:p>
          <a:p>
            <a:pPr marL="171450" indent="-171450">
              <a:buFont typeface="Arial" panose="020B0604020202020204" pitchFamily="34" charset="0"/>
              <a:buChar char="•"/>
            </a:pPr>
            <a:r>
              <a:rPr lang="en-US" dirty="0"/>
              <a:t>In January 2021, VAVS was realigned to the Assistant Under Secretary for Health for Operations, with memo that included the name change.</a:t>
            </a:r>
          </a:p>
          <a:p>
            <a:pPr marL="171450" indent="-171450">
              <a:buFont typeface="Arial" panose="020B0604020202020204" pitchFamily="34" charset="0"/>
              <a:buChar char="•"/>
            </a:pPr>
            <a:r>
              <a:rPr lang="en-US" dirty="0"/>
              <a:t>The Organizational Re-alignment is meant to bring:</a:t>
            </a:r>
          </a:p>
          <a:p>
            <a:pPr marL="0" indent="0">
              <a:buFont typeface="Arial" panose="020B0604020202020204" pitchFamily="34" charset="0"/>
              <a:buNone/>
            </a:pPr>
            <a:r>
              <a:rPr lang="en-US" dirty="0"/>
              <a:t>	1) Improved efficiency through the development of standardized operational processes across Veterans Health Administration for more consistency across 	the enterprise.</a:t>
            </a:r>
          </a:p>
          <a:p>
            <a:pPr marL="0" indent="0">
              <a:buFont typeface="Arial" panose="020B0604020202020204" pitchFamily="34" charset="0"/>
              <a:buNone/>
            </a:pPr>
            <a:r>
              <a:rPr lang="en-US" dirty="0"/>
              <a:t>	2) Greater facility-level program leadership and skill development through the adoption of established national professional standards and best practices in 	non-profit management and volunteer engagement.</a:t>
            </a:r>
          </a:p>
          <a:p>
            <a:pPr marL="0" indent="0">
              <a:buFont typeface="Arial" panose="020B0604020202020204" pitchFamily="34" charset="0"/>
              <a:buNone/>
            </a:pPr>
            <a:r>
              <a:rPr lang="en-US" dirty="0"/>
              <a:t>	3) Enhanced communication and visibility of the program to ensure that VHA leadership remain aware of the considerable role the community plays in 	support of quality health care throughout VHA facilities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CDCE-here’s a breakdown of how the name came about. </a:t>
            </a:r>
          </a:p>
          <a:p>
            <a:pPr marL="0" indent="0">
              <a:buFont typeface="Arial" panose="020B0604020202020204" pitchFamily="34" charset="0"/>
              <a:buNone/>
            </a:pPr>
            <a:r>
              <a:rPr lang="en-US" dirty="0"/>
              <a:t>	1) Center means that we are VA-wide, assisting with placing volunteers in National Cemetery and Veterans Benefits, even across staff offices in VA </a:t>
            </a:r>
          </a:p>
          <a:p>
            <a:pPr marL="0" indent="0">
              <a:buFont typeface="Arial" panose="020B0604020202020204" pitchFamily="34" charset="0"/>
              <a:buNone/>
            </a:pPr>
            <a:r>
              <a:rPr lang="en-US" dirty="0"/>
              <a:t>	headquarters.</a:t>
            </a:r>
          </a:p>
          <a:p>
            <a:pPr marL="0" indent="0">
              <a:buFont typeface="Arial" panose="020B0604020202020204" pitchFamily="34" charset="0"/>
              <a:buNone/>
            </a:pPr>
            <a:r>
              <a:rPr lang="en-US" dirty="0"/>
              <a:t>	(2) Development used industry wide to mean partnerships expansion, fundraising, exposing organizations to opportunities to be involved in our mission.</a:t>
            </a:r>
          </a:p>
          <a:p>
            <a:pPr marL="0" indent="0">
              <a:buFont typeface="Arial" panose="020B0604020202020204" pitchFamily="34" charset="0"/>
              <a:buNone/>
            </a:pPr>
            <a:r>
              <a:rPr lang="en-US" dirty="0"/>
              <a:t>	(3) Civic is linked to our mission as a public service organization, bringing the community into our work, with a sense that to accomplish our mission of 	service to Veterans, it takes all of us working together.</a:t>
            </a:r>
          </a:p>
          <a:p>
            <a:pPr marL="0" indent="0">
              <a:buFont typeface="Arial" panose="020B0604020202020204" pitchFamily="34" charset="0"/>
              <a:buNone/>
            </a:pPr>
            <a:r>
              <a:rPr lang="en-US" dirty="0"/>
              <a:t>	(4) Engagement- all of us working together means that there is a shared understanding of what needs to be done, ongoing dialog to ensure that we’re 	accessing the most needed and available resources, and an agreement that it’s not a single person, organization or idea that makes it work. It’s the 	collaboration.</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We describe ourselves as having three business lines or functional roles that include:</a:t>
            </a:r>
          </a:p>
          <a:p>
            <a:pPr marL="0" indent="0">
              <a:buFont typeface="Arial" panose="020B0604020202020204" pitchFamily="34" charset="0"/>
              <a:buNone/>
            </a:pPr>
            <a:r>
              <a:rPr lang="en-US" dirty="0"/>
              <a:t>	1. </a:t>
            </a:r>
            <a:r>
              <a:rPr lang="en-US" sz="1400" b="1" u="sng" dirty="0"/>
              <a:t>Voluntary Service: </a:t>
            </a:r>
            <a:r>
              <a:rPr lang="en-US" sz="1200" dirty="0"/>
              <a:t>Maintaining a core mission set and the most distinctive function of the office.  Additionally, it will ensure that those legacy partners 	feel well-represented in the new name.</a:t>
            </a:r>
          </a:p>
          <a:p>
            <a:pPr marL="0" indent="0">
              <a:buFont typeface="Arial" panose="020B0604020202020204" pitchFamily="34" charset="0"/>
              <a:buNone/>
            </a:pPr>
            <a:r>
              <a:rPr lang="en-US" sz="1200" dirty="0"/>
              <a:t>	2. </a:t>
            </a:r>
            <a:r>
              <a:rPr lang="en-US" sz="1400" b="1" u="sng" dirty="0"/>
              <a:t>Philanthropic Engagement: </a:t>
            </a:r>
            <a:r>
              <a:rPr lang="en-US" sz="1200" dirty="0"/>
              <a:t>Identifies a role that we always played, but often overlooked. Expands the scope of responsibility to working with diverse 	organizations, (including business/corporate, VSO’s, non-profits, foundations, and other community/civic organizations), soliciting and building strategic 	relationships. The term ‘engagement’ is significant’ as it implies the continual communication and relationship-building inherent in VAVS’ capacity, not just 	one-time donations for single projects.</a:t>
            </a:r>
          </a:p>
          <a:p>
            <a:pPr marL="0" indent="0">
              <a:buNone/>
            </a:pPr>
            <a:r>
              <a:rPr lang="en-US" sz="800" dirty="0"/>
              <a:t>	3. </a:t>
            </a:r>
            <a:r>
              <a:rPr lang="en-US" sz="1400" b="1" u="sng" dirty="0"/>
              <a:t>Partnership Solutions: </a:t>
            </a:r>
            <a:r>
              <a:rPr lang="en-US" sz="1200" dirty="0"/>
              <a:t>The partnership component is extremely important to note, as it represents the organizations currently partnering with VAVS and 	identifies this office as key contributor to VHA partnerships.  The term ‘solutions’ implies that our work with our partners is and will be intentional and 	facilitated to address key issues for Veterans and opportunities for service enhancements.  The redundancy here is intentional and critical with the number 	of organizations across VA utilizing partnerships continuing to grow a better VA together.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367BF-98CC-4E96-8E10-50B1814F31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82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idea for some branding maintaining the VAVS logo.  The middle shows an idea for the CDCE logo. You’ll notice that the VAVS logo includes names of some of our major programs. Seeing it alongside a possible new CDCE logo is shown here.</a:t>
            </a:r>
          </a:p>
          <a:p>
            <a:r>
              <a:rPr lang="en-US" dirty="0"/>
              <a:t>Again, your volunteers are still VAVS volunteers.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367BF-98CC-4E96-8E10-50B1814F31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889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staff and VA leadership, there is no fundamental operational change.</a:t>
            </a:r>
          </a:p>
          <a:p>
            <a:r>
              <a:rPr lang="en-US" dirty="0"/>
              <a:t>Nationally—the name change is in place. Our organizational code has changed : 15CDCE, CDCE rather than VAVS is our Acronym. Our Station Number is 126. Most important for you is 15/CDCE. </a:t>
            </a:r>
          </a:p>
          <a:p>
            <a:r>
              <a:rPr lang="en-US" dirty="0"/>
              <a:t>Locally—we want all programs to change to CDCE if they are “stand-alone” VAVS programs. If they have public affairs, or a Veterans Experience Office, or Patient Advocate—or some other key program attached and have changed their name to accommodate that—we do not suggest another change. But again, if they were Voluntary Service—or any derivative of that, CDCE brings:</a:t>
            </a:r>
          </a:p>
          <a:p>
            <a:pPr marL="171450" indent="-171450">
              <a:buFont typeface="Arial" panose="020B0604020202020204" pitchFamily="34" charset="0"/>
              <a:buChar char="•"/>
            </a:pPr>
            <a:r>
              <a:rPr lang="en-US" dirty="0"/>
              <a:t>Broader and more clarity added to the role of CDCE staff</a:t>
            </a:r>
          </a:p>
          <a:p>
            <a:pPr marL="171450" indent="-171450">
              <a:buFont typeface="Arial" panose="020B0604020202020204" pitchFamily="34" charset="0"/>
              <a:buChar char="•"/>
            </a:pPr>
            <a:r>
              <a:rPr lang="en-US" dirty="0"/>
              <a:t>Perhaps new signage and marketing materials</a:t>
            </a:r>
          </a:p>
          <a:p>
            <a:pPr marL="171450" indent="-171450">
              <a:buFont typeface="Arial" panose="020B0604020202020204" pitchFamily="34" charset="0"/>
              <a:buChar char="•"/>
            </a:pPr>
            <a:r>
              <a:rPr lang="en-US" dirty="0"/>
              <a:t>The name change will appear in the new PD being worked on, and we’ll include some tips/tools to help leaders understand how to measure success==beyond just numbers of volunteers and donations. Additionally—it will help HR Officers to understand how to identify qualified candidates when referring them for hiring actions. In April of 2021, a HR Management Letter rescinded very old guidance saying that volunteer managers could only be hired if they had volunteer management experience in VA in the past. Understand that this is a profession, with professional codes of conduct, ethics and standards.</a:t>
            </a:r>
          </a:p>
          <a:p>
            <a:pPr marL="171450" indent="-171450">
              <a:buFont typeface="Arial" panose="020B0604020202020204" pitchFamily="34" charset="0"/>
              <a:buChar char="•"/>
            </a:pPr>
            <a:r>
              <a:rPr lang="en-US" dirty="0"/>
              <a:t>And chances are---people will ask more questions, instead of assuming that they know who these managers are and what they do.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367BF-98CC-4E96-8E10-50B1814F31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562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8EC5C5B-EE2C-4263-84CA-FBE82DCD628B}"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C4CC6-969B-4FD3-A7C2-14856576288C}"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451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C5C5B-EE2C-4263-84CA-FBE82DCD628B}"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C4CC6-969B-4FD3-A7C2-14856576288C}" type="slidenum">
              <a:rPr lang="en-US" smtClean="0"/>
              <a:t>‹#›</a:t>
            </a:fld>
            <a:endParaRPr lang="en-US"/>
          </a:p>
        </p:txBody>
      </p:sp>
    </p:spTree>
    <p:extLst>
      <p:ext uri="{BB962C8B-B14F-4D97-AF65-F5344CB8AC3E}">
        <p14:creationId xmlns:p14="http://schemas.microsoft.com/office/powerpoint/2010/main" val="1094775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C5C5B-EE2C-4263-84CA-FBE82DCD628B}"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C4CC6-969B-4FD3-A7C2-14856576288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74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op block is a close-up photo of red-white-blue flag pattern. Bottom block is a light blue circle-star pattern. Bottom right is the VA emblem-Excellence logo lock-up."/>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451840" y="3178163"/>
            <a:ext cx="10363200" cy="730127"/>
          </a:xfrm>
        </p:spPr>
        <p:txBody>
          <a:bodyPr>
            <a:normAutofit/>
          </a:bodyPr>
          <a:lstStyle>
            <a:lvl1pPr algn="l">
              <a:defRPr sz="2000" b="1">
                <a:latin typeface="Calibri"/>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476928" y="4004455"/>
            <a:ext cx="10338112"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900713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35651"/>
            <a:ext cx="10972800" cy="4190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AA7ECD2D-2D7F-49BC-AD6D-6C5CB965AE8F}" type="slidenum">
              <a:rPr lang="en-US" smtClean="0"/>
              <a:pPr/>
              <a:t>‹#›</a:t>
            </a:fld>
            <a:endParaRPr lang="en-US"/>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613877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3821928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23323"/>
            <a:ext cx="53848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923323"/>
            <a:ext cx="53848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AA7ECD2D-2D7F-49BC-AD6D-6C5CB965AE8F}" type="slidenum">
              <a:rPr lang="en-US" smtClean="0"/>
              <a:pPr/>
              <a:t>‹#›</a:t>
            </a:fld>
            <a:endParaRPr lang="en-US"/>
          </a:p>
        </p:txBody>
      </p:sp>
    </p:spTree>
    <p:extLst>
      <p:ext uri="{BB962C8B-B14F-4D97-AF65-F5344CB8AC3E}">
        <p14:creationId xmlns:p14="http://schemas.microsoft.com/office/powerpoint/2010/main" val="237254994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32377"/>
            <a:ext cx="5386917"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72139"/>
            <a:ext cx="5386917"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732377"/>
            <a:ext cx="5389033"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72139"/>
            <a:ext cx="5389033"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Slide Number Placeholder 5"/>
          <p:cNvSpPr>
            <a:spLocks noGrp="1"/>
          </p:cNvSpPr>
          <p:nvPr>
            <p:ph type="sldNum" sz="quarter" idx="10"/>
          </p:nvPr>
        </p:nvSpPr>
        <p:spPr/>
        <p:txBody>
          <a:bodyPr/>
          <a:lstStyle>
            <a:lvl1pPr>
              <a:defRPr/>
            </a:lvl1pPr>
          </a:lstStyle>
          <a:p>
            <a:fld id="{AA7ECD2D-2D7F-49BC-AD6D-6C5CB965AE8F}" type="slidenum">
              <a:rPr lang="en-US" smtClean="0"/>
              <a:pPr/>
              <a:t>‹#›</a:t>
            </a:fld>
            <a:endParaRPr lang="en-US"/>
          </a:p>
        </p:txBody>
      </p:sp>
    </p:spTree>
    <p:extLst>
      <p:ext uri="{BB962C8B-B14F-4D97-AF65-F5344CB8AC3E}">
        <p14:creationId xmlns:p14="http://schemas.microsoft.com/office/powerpoint/2010/main" val="369281648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fld id="{AA7ECD2D-2D7F-49BC-AD6D-6C5CB965AE8F}" type="slidenum">
              <a:rPr lang="en-US" smtClean="0"/>
              <a:pPr/>
              <a:t>‹#›</a:t>
            </a:fld>
            <a:endParaRPr lang="en-US"/>
          </a:p>
        </p:txBody>
      </p:sp>
    </p:spTree>
    <p:extLst>
      <p:ext uri="{BB962C8B-B14F-4D97-AF65-F5344CB8AC3E}">
        <p14:creationId xmlns:p14="http://schemas.microsoft.com/office/powerpoint/2010/main" val="418175835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fld id="{AA7ECD2D-2D7F-49BC-AD6D-6C5CB965AE8F}" type="slidenum">
              <a:rPr lang="en-US" smtClean="0"/>
              <a:pPr/>
              <a:t>‹#›</a:t>
            </a:fld>
            <a:endParaRPr lang="en-US"/>
          </a:p>
        </p:txBody>
      </p:sp>
    </p:spTree>
    <p:extLst>
      <p:ext uri="{BB962C8B-B14F-4D97-AF65-F5344CB8AC3E}">
        <p14:creationId xmlns:p14="http://schemas.microsoft.com/office/powerpoint/2010/main" val="233269377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997295"/>
            <a:ext cx="6815667"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1" y="1997296"/>
            <a:ext cx="4011084"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fld id="{AA7ECD2D-2D7F-49BC-AD6D-6C5CB965AE8F}" type="slidenum">
              <a:rPr lang="en-US" smtClean="0"/>
              <a:pPr/>
              <a:t>‹#›</a:t>
            </a:fld>
            <a:endParaRPr lang="en-US"/>
          </a:p>
        </p:txBody>
      </p:sp>
    </p:spTree>
    <p:extLst>
      <p:ext uri="{BB962C8B-B14F-4D97-AF65-F5344CB8AC3E}">
        <p14:creationId xmlns:p14="http://schemas.microsoft.com/office/powerpoint/2010/main" val="14906328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C5C5B-EE2C-4263-84CA-FBE82DCD628B}"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C4CC6-969B-4FD3-A7C2-14856576288C}" type="slidenum">
              <a:rPr lang="en-US" smtClean="0"/>
              <a:t>‹#›</a:t>
            </a:fld>
            <a:endParaRPr lang="en-US"/>
          </a:p>
        </p:txBody>
      </p:sp>
    </p:spTree>
    <p:extLst>
      <p:ext uri="{BB962C8B-B14F-4D97-AF65-F5344CB8AC3E}">
        <p14:creationId xmlns:p14="http://schemas.microsoft.com/office/powerpoint/2010/main" val="4289747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2391825"/>
            <a:ext cx="73152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682602"/>
            <a:ext cx="73152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lvl1pPr>
              <a:defRPr/>
            </a:lvl1pPr>
          </a:lstStyle>
          <a:p>
            <a:fld id="{AA7ECD2D-2D7F-49BC-AD6D-6C5CB965AE8F}" type="slidenum">
              <a:rPr lang="en-US" smtClean="0"/>
              <a:pPr/>
              <a:t>‹#›</a:t>
            </a:fld>
            <a:endParaRPr lang="en-US"/>
          </a:p>
        </p:txBody>
      </p:sp>
    </p:spTree>
    <p:extLst>
      <p:ext uri="{BB962C8B-B14F-4D97-AF65-F5344CB8AC3E}">
        <p14:creationId xmlns:p14="http://schemas.microsoft.com/office/powerpoint/2010/main" val="370273880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AA7ECD2D-2D7F-49BC-AD6D-6C5CB965AE8F}" type="slidenum">
              <a:rPr lang="en-US" smtClean="0"/>
              <a:pPr/>
              <a:t>‹#›</a:t>
            </a:fld>
            <a:endParaRPr lang="en-US"/>
          </a:p>
        </p:txBody>
      </p:sp>
    </p:spTree>
    <p:extLst>
      <p:ext uri="{BB962C8B-B14F-4D97-AF65-F5344CB8AC3E}">
        <p14:creationId xmlns:p14="http://schemas.microsoft.com/office/powerpoint/2010/main" val="265405151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65139"/>
            <a:ext cx="10363200" cy="1431925"/>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
        <p:nvSpPr>
          <p:cNvPr id="4" name="Rectangle 32"/>
          <p:cNvSpPr>
            <a:spLocks noGrp="1" noChangeArrowheads="1"/>
          </p:cNvSpPr>
          <p:nvPr>
            <p:ph type="dt" sz="half" idx="10"/>
          </p:nvPr>
        </p:nvSpPr>
        <p:spPr>
          <a:xfrm>
            <a:off x="609600" y="6356351"/>
            <a:ext cx="2844800" cy="365125"/>
          </a:xfrm>
          <a:prstGeom prst="rect">
            <a:avLst/>
          </a:prstGeom>
          <a:ln/>
        </p:spPr>
        <p:txBody>
          <a:bodyPr/>
          <a:lstStyle>
            <a:lvl1pPr>
              <a:defRPr/>
            </a:lvl1pPr>
          </a:lstStyle>
          <a:p>
            <a:pPr>
              <a:defRPr/>
            </a:pPr>
            <a:fld id="{B13B92DD-5F12-47FA-A97C-2D873113FFB1}" type="datetime1">
              <a:rPr lang="en-US" smtClean="0"/>
              <a:pPr>
                <a:defRPr/>
              </a:pPr>
              <a:t>9/14/2022</a:t>
            </a:fld>
            <a:endParaRPr lang="en-US"/>
          </a:p>
        </p:txBody>
      </p:sp>
      <p:sp>
        <p:nvSpPr>
          <p:cNvPr id="5" name="Rectangle 33"/>
          <p:cNvSpPr>
            <a:spLocks noGrp="1" noChangeArrowheads="1"/>
          </p:cNvSpPr>
          <p:nvPr>
            <p:ph type="ftr" sz="quarter" idx="11"/>
          </p:nvPr>
        </p:nvSpPr>
        <p:spPr>
          <a:xfrm>
            <a:off x="4165600" y="6356351"/>
            <a:ext cx="3860800" cy="365125"/>
          </a:xfrm>
          <a:prstGeom prst="rect">
            <a:avLst/>
          </a:prstGeom>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E507E695-4E53-44DE-91C6-775A000AF1DA}" type="slidenum">
              <a:rPr lang="en-US"/>
              <a:pPr>
                <a:defRPr/>
              </a:pPr>
              <a:t>‹#›</a:t>
            </a:fld>
            <a:endParaRPr lang="en-US"/>
          </a:p>
        </p:txBody>
      </p:sp>
    </p:spTree>
    <p:extLst>
      <p:ext uri="{BB962C8B-B14F-4D97-AF65-F5344CB8AC3E}">
        <p14:creationId xmlns:p14="http://schemas.microsoft.com/office/powerpoint/2010/main" val="223235071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51865-1DA7-4C3A-B1E6-073C5A8441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061CF3-8D1E-4CF1-B4EF-128995A12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0E8EB9-8C9A-429E-953C-7B8731E607E9}"/>
              </a:ext>
            </a:extLst>
          </p:cNvPr>
          <p:cNvSpPr>
            <a:spLocks noGrp="1"/>
          </p:cNvSpPr>
          <p:nvPr>
            <p:ph type="dt" sz="half" idx="10"/>
          </p:nvPr>
        </p:nvSpPr>
        <p:spPr/>
        <p:txBody>
          <a:bodyPr/>
          <a:lstStyle/>
          <a:p>
            <a:fld id="{09388A5C-B4A9-4A0F-819E-41601F79BA10}" type="datetimeFigureOut">
              <a:rPr lang="en-US" smtClean="0"/>
              <a:t>9/14/2022</a:t>
            </a:fld>
            <a:endParaRPr lang="en-US"/>
          </a:p>
        </p:txBody>
      </p:sp>
      <p:sp>
        <p:nvSpPr>
          <p:cNvPr id="5" name="Footer Placeholder 4">
            <a:extLst>
              <a:ext uri="{FF2B5EF4-FFF2-40B4-BE49-F238E27FC236}">
                <a16:creationId xmlns:a16="http://schemas.microsoft.com/office/drawing/2014/main" id="{6EEF606F-0BF3-43CA-8496-9E1A94F54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0638CE-322D-4B0D-B631-080DB7D2F1DE}"/>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293938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C5571-48C5-4149-A7B8-F2ED83CE9F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EEC476-C8F0-4536-B2EE-F90012AA91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CC2CBB-E714-4B56-838A-7CF3CC0D8F0C}"/>
              </a:ext>
            </a:extLst>
          </p:cNvPr>
          <p:cNvSpPr>
            <a:spLocks noGrp="1"/>
          </p:cNvSpPr>
          <p:nvPr>
            <p:ph type="dt" sz="half" idx="10"/>
          </p:nvPr>
        </p:nvSpPr>
        <p:spPr/>
        <p:txBody>
          <a:bodyPr/>
          <a:lstStyle/>
          <a:p>
            <a:fld id="{09388A5C-B4A9-4A0F-819E-41601F79BA10}" type="datetimeFigureOut">
              <a:rPr lang="en-US" smtClean="0"/>
              <a:t>9/14/2022</a:t>
            </a:fld>
            <a:endParaRPr lang="en-US"/>
          </a:p>
        </p:txBody>
      </p:sp>
      <p:sp>
        <p:nvSpPr>
          <p:cNvPr id="5" name="Footer Placeholder 4">
            <a:extLst>
              <a:ext uri="{FF2B5EF4-FFF2-40B4-BE49-F238E27FC236}">
                <a16:creationId xmlns:a16="http://schemas.microsoft.com/office/drawing/2014/main" id="{FC73B72D-1253-47D6-9367-6DF1C76A3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6372D-5264-4793-8063-B904173DC05B}"/>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3812082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D27AA-76BC-483E-B53C-BDBEAE45A2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E7D385-25B7-4AC3-AF2F-B17DBB2649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40C96B-AD73-4013-B3B1-F29024257F9B}"/>
              </a:ext>
            </a:extLst>
          </p:cNvPr>
          <p:cNvSpPr>
            <a:spLocks noGrp="1"/>
          </p:cNvSpPr>
          <p:nvPr>
            <p:ph type="dt" sz="half" idx="10"/>
          </p:nvPr>
        </p:nvSpPr>
        <p:spPr/>
        <p:txBody>
          <a:bodyPr/>
          <a:lstStyle/>
          <a:p>
            <a:fld id="{09388A5C-B4A9-4A0F-819E-41601F79BA10}" type="datetimeFigureOut">
              <a:rPr lang="en-US" smtClean="0"/>
              <a:t>9/14/2022</a:t>
            </a:fld>
            <a:endParaRPr lang="en-US"/>
          </a:p>
        </p:txBody>
      </p:sp>
      <p:sp>
        <p:nvSpPr>
          <p:cNvPr id="5" name="Footer Placeholder 4">
            <a:extLst>
              <a:ext uri="{FF2B5EF4-FFF2-40B4-BE49-F238E27FC236}">
                <a16:creationId xmlns:a16="http://schemas.microsoft.com/office/drawing/2014/main" id="{38A21D0D-4E92-4FE3-863B-73789A3D0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DCDE5-DB38-4FE0-AD42-F04535961BFD}"/>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1181670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C5A52-25D9-452D-9963-E2A58C675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47ABD2-5A2A-4161-94B3-84E1C1632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E4AB32-FFE8-4A11-8ABC-6C8DBFF4EB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D6764E-B271-4EE9-8B44-ECE3A5CC3791}"/>
              </a:ext>
            </a:extLst>
          </p:cNvPr>
          <p:cNvSpPr>
            <a:spLocks noGrp="1"/>
          </p:cNvSpPr>
          <p:nvPr>
            <p:ph type="dt" sz="half" idx="10"/>
          </p:nvPr>
        </p:nvSpPr>
        <p:spPr/>
        <p:txBody>
          <a:bodyPr/>
          <a:lstStyle/>
          <a:p>
            <a:fld id="{09388A5C-B4A9-4A0F-819E-41601F79BA10}" type="datetimeFigureOut">
              <a:rPr lang="en-US" smtClean="0"/>
              <a:t>9/14/2022</a:t>
            </a:fld>
            <a:endParaRPr lang="en-US"/>
          </a:p>
        </p:txBody>
      </p:sp>
      <p:sp>
        <p:nvSpPr>
          <p:cNvPr id="6" name="Footer Placeholder 5">
            <a:extLst>
              <a:ext uri="{FF2B5EF4-FFF2-40B4-BE49-F238E27FC236}">
                <a16:creationId xmlns:a16="http://schemas.microsoft.com/office/drawing/2014/main" id="{51F5396E-DD36-49A5-98EF-F92EC2CC7C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EC049A-0A7D-4E93-8603-43D4AE34C6D1}"/>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1897094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2890-E3CF-4C96-BD98-4307D3AEC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9D5EEB-4325-4693-8CEC-95FEBD1677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1E2997-71DE-4DBC-AB06-122B1A2BFC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D4F40E-A3C1-4CB2-9091-AEBBBDAE75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F9E8C8-F7BB-4179-8283-1A93FC6A61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97081F-F848-459F-82D1-BC790365E2C7}"/>
              </a:ext>
            </a:extLst>
          </p:cNvPr>
          <p:cNvSpPr>
            <a:spLocks noGrp="1"/>
          </p:cNvSpPr>
          <p:nvPr>
            <p:ph type="dt" sz="half" idx="10"/>
          </p:nvPr>
        </p:nvSpPr>
        <p:spPr/>
        <p:txBody>
          <a:bodyPr/>
          <a:lstStyle/>
          <a:p>
            <a:fld id="{09388A5C-B4A9-4A0F-819E-41601F79BA10}" type="datetimeFigureOut">
              <a:rPr lang="en-US" smtClean="0"/>
              <a:t>9/14/2022</a:t>
            </a:fld>
            <a:endParaRPr lang="en-US"/>
          </a:p>
        </p:txBody>
      </p:sp>
      <p:sp>
        <p:nvSpPr>
          <p:cNvPr id="8" name="Footer Placeholder 7">
            <a:extLst>
              <a:ext uri="{FF2B5EF4-FFF2-40B4-BE49-F238E27FC236}">
                <a16:creationId xmlns:a16="http://schemas.microsoft.com/office/drawing/2014/main" id="{51E211A0-1B0B-4F4E-96FD-7E62C83DAA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252A0C-14DA-4595-BE3C-BB7C63C60962}"/>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50034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60B8-935B-4FDF-A8D3-FDAECF7CD1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D81E5-8B50-4209-8BCB-C8A6681CAAD3}"/>
              </a:ext>
            </a:extLst>
          </p:cNvPr>
          <p:cNvSpPr>
            <a:spLocks noGrp="1"/>
          </p:cNvSpPr>
          <p:nvPr>
            <p:ph type="dt" sz="half" idx="10"/>
          </p:nvPr>
        </p:nvSpPr>
        <p:spPr/>
        <p:txBody>
          <a:bodyPr/>
          <a:lstStyle/>
          <a:p>
            <a:fld id="{09388A5C-B4A9-4A0F-819E-41601F79BA10}" type="datetimeFigureOut">
              <a:rPr lang="en-US" smtClean="0"/>
              <a:t>9/14/2022</a:t>
            </a:fld>
            <a:endParaRPr lang="en-US"/>
          </a:p>
        </p:txBody>
      </p:sp>
      <p:sp>
        <p:nvSpPr>
          <p:cNvPr id="4" name="Footer Placeholder 3">
            <a:extLst>
              <a:ext uri="{FF2B5EF4-FFF2-40B4-BE49-F238E27FC236}">
                <a16:creationId xmlns:a16="http://schemas.microsoft.com/office/drawing/2014/main" id="{C5776208-038F-48A7-9BAD-443F8B90D6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DAA07E-A320-4820-AB54-F7CDCBF8406B}"/>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826673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1F8A37-602C-4F87-97EB-63B9786FB242}"/>
              </a:ext>
            </a:extLst>
          </p:cNvPr>
          <p:cNvSpPr>
            <a:spLocks noGrp="1"/>
          </p:cNvSpPr>
          <p:nvPr>
            <p:ph type="dt" sz="half" idx="10"/>
          </p:nvPr>
        </p:nvSpPr>
        <p:spPr/>
        <p:txBody>
          <a:bodyPr/>
          <a:lstStyle/>
          <a:p>
            <a:fld id="{09388A5C-B4A9-4A0F-819E-41601F79BA10}" type="datetimeFigureOut">
              <a:rPr lang="en-US" smtClean="0"/>
              <a:t>9/14/2022</a:t>
            </a:fld>
            <a:endParaRPr lang="en-US"/>
          </a:p>
        </p:txBody>
      </p:sp>
      <p:sp>
        <p:nvSpPr>
          <p:cNvPr id="3" name="Footer Placeholder 2">
            <a:extLst>
              <a:ext uri="{FF2B5EF4-FFF2-40B4-BE49-F238E27FC236}">
                <a16:creationId xmlns:a16="http://schemas.microsoft.com/office/drawing/2014/main" id="{9198B3D8-749F-4080-AF67-16587FCD4C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9DEF5F-F90E-4689-8724-5F808984D069}"/>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63585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EC5C5B-EE2C-4263-84CA-FBE82DCD628B}"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C4CC6-969B-4FD3-A7C2-14856576288C}"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921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45AC-4C7B-4817-BF9C-E4D77E355D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B131CD-521F-4DC0-B8E0-A4DD1A8917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079EC3-5C2A-47C4-95CA-D2B02B5DA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3FDDAE-0C9E-4733-AEB4-290D63CEDFAA}"/>
              </a:ext>
            </a:extLst>
          </p:cNvPr>
          <p:cNvSpPr>
            <a:spLocks noGrp="1"/>
          </p:cNvSpPr>
          <p:nvPr>
            <p:ph type="dt" sz="half" idx="10"/>
          </p:nvPr>
        </p:nvSpPr>
        <p:spPr/>
        <p:txBody>
          <a:bodyPr/>
          <a:lstStyle/>
          <a:p>
            <a:fld id="{09388A5C-B4A9-4A0F-819E-41601F79BA10}" type="datetimeFigureOut">
              <a:rPr lang="en-US" smtClean="0"/>
              <a:t>9/14/2022</a:t>
            </a:fld>
            <a:endParaRPr lang="en-US"/>
          </a:p>
        </p:txBody>
      </p:sp>
      <p:sp>
        <p:nvSpPr>
          <p:cNvPr id="6" name="Footer Placeholder 5">
            <a:extLst>
              <a:ext uri="{FF2B5EF4-FFF2-40B4-BE49-F238E27FC236}">
                <a16:creationId xmlns:a16="http://schemas.microsoft.com/office/drawing/2014/main" id="{B54E09EA-97D9-4A7F-A8E6-97BD24BA3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B95F7A-9519-46F8-9766-956CFA0A74AB}"/>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1635686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48C4-4CD8-451E-95AE-2CCD98070B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3A087B-EE0B-41CD-969E-802F28F4CB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A67FF8-90B2-4C53-839A-C467BF91B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577CE-BBC9-4D9D-857C-2DD2A152728D}"/>
              </a:ext>
            </a:extLst>
          </p:cNvPr>
          <p:cNvSpPr>
            <a:spLocks noGrp="1"/>
          </p:cNvSpPr>
          <p:nvPr>
            <p:ph type="dt" sz="half" idx="10"/>
          </p:nvPr>
        </p:nvSpPr>
        <p:spPr/>
        <p:txBody>
          <a:bodyPr/>
          <a:lstStyle/>
          <a:p>
            <a:fld id="{09388A5C-B4A9-4A0F-819E-41601F79BA10}" type="datetimeFigureOut">
              <a:rPr lang="en-US" smtClean="0"/>
              <a:t>9/14/2022</a:t>
            </a:fld>
            <a:endParaRPr lang="en-US"/>
          </a:p>
        </p:txBody>
      </p:sp>
      <p:sp>
        <p:nvSpPr>
          <p:cNvPr id="6" name="Footer Placeholder 5">
            <a:extLst>
              <a:ext uri="{FF2B5EF4-FFF2-40B4-BE49-F238E27FC236}">
                <a16:creationId xmlns:a16="http://schemas.microsoft.com/office/drawing/2014/main" id="{715F5164-ABA3-492F-9BE9-D2DF38CC04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17277A-0014-4486-A137-8E162B7E346A}"/>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3146939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F322-2275-4F5D-A61E-1160A7351E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755274-6AA0-4899-818E-332E5B786E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5BCF7E-D202-4BD6-AF0C-5FB593816306}"/>
              </a:ext>
            </a:extLst>
          </p:cNvPr>
          <p:cNvSpPr>
            <a:spLocks noGrp="1"/>
          </p:cNvSpPr>
          <p:nvPr>
            <p:ph type="dt" sz="half" idx="10"/>
          </p:nvPr>
        </p:nvSpPr>
        <p:spPr/>
        <p:txBody>
          <a:bodyPr/>
          <a:lstStyle/>
          <a:p>
            <a:fld id="{09388A5C-B4A9-4A0F-819E-41601F79BA10}" type="datetimeFigureOut">
              <a:rPr lang="en-US" smtClean="0"/>
              <a:t>9/14/2022</a:t>
            </a:fld>
            <a:endParaRPr lang="en-US"/>
          </a:p>
        </p:txBody>
      </p:sp>
      <p:sp>
        <p:nvSpPr>
          <p:cNvPr id="5" name="Footer Placeholder 4">
            <a:extLst>
              <a:ext uri="{FF2B5EF4-FFF2-40B4-BE49-F238E27FC236}">
                <a16:creationId xmlns:a16="http://schemas.microsoft.com/office/drawing/2014/main" id="{5146A645-093E-409B-9298-32D8B4E8B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7441A-8074-4B61-AC76-EE0237170621}"/>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183689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37CBE9-F22A-4389-9957-C223BF403E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6C8B80-E6BD-48F5-842A-9011D5CBF5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3A8F3-D3D7-4921-A990-4E965A57E2A3}"/>
              </a:ext>
            </a:extLst>
          </p:cNvPr>
          <p:cNvSpPr>
            <a:spLocks noGrp="1"/>
          </p:cNvSpPr>
          <p:nvPr>
            <p:ph type="dt" sz="half" idx="10"/>
          </p:nvPr>
        </p:nvSpPr>
        <p:spPr/>
        <p:txBody>
          <a:bodyPr/>
          <a:lstStyle/>
          <a:p>
            <a:fld id="{09388A5C-B4A9-4A0F-819E-41601F79BA10}" type="datetimeFigureOut">
              <a:rPr lang="en-US" smtClean="0"/>
              <a:t>9/14/2022</a:t>
            </a:fld>
            <a:endParaRPr lang="en-US"/>
          </a:p>
        </p:txBody>
      </p:sp>
      <p:sp>
        <p:nvSpPr>
          <p:cNvPr id="5" name="Footer Placeholder 4">
            <a:extLst>
              <a:ext uri="{FF2B5EF4-FFF2-40B4-BE49-F238E27FC236}">
                <a16:creationId xmlns:a16="http://schemas.microsoft.com/office/drawing/2014/main" id="{C57FAD8B-0CB3-4A4C-A93F-53A84C484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90A01-957B-4F88-976A-52DF165BC909}"/>
              </a:ext>
            </a:extLst>
          </p:cNvPr>
          <p:cNvSpPr>
            <a:spLocks noGrp="1"/>
          </p:cNvSpPr>
          <p:nvPr>
            <p:ph type="sldNum" sz="quarter" idx="12"/>
          </p:nvPr>
        </p:nvSpPr>
        <p:spPr/>
        <p:txBody>
          <a:bodyPr/>
          <a:lstStyle/>
          <a:p>
            <a:fld id="{F07BF917-23DB-425C-AAC4-7380990DB3EE}" type="slidenum">
              <a:rPr lang="en-US" smtClean="0"/>
              <a:t>‹#›</a:t>
            </a:fld>
            <a:endParaRPr lang="en-US"/>
          </a:p>
        </p:txBody>
      </p:sp>
    </p:spTree>
    <p:extLst>
      <p:ext uri="{BB962C8B-B14F-4D97-AF65-F5344CB8AC3E}">
        <p14:creationId xmlns:p14="http://schemas.microsoft.com/office/powerpoint/2010/main" val="414957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EC5C5B-EE2C-4263-84CA-FBE82DCD628B}"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C4CC6-969B-4FD3-A7C2-14856576288C}" type="slidenum">
              <a:rPr lang="en-US" smtClean="0"/>
              <a:t>‹#›</a:t>
            </a:fld>
            <a:endParaRPr lang="en-US"/>
          </a:p>
        </p:txBody>
      </p:sp>
    </p:spTree>
    <p:extLst>
      <p:ext uri="{BB962C8B-B14F-4D97-AF65-F5344CB8AC3E}">
        <p14:creationId xmlns:p14="http://schemas.microsoft.com/office/powerpoint/2010/main" val="1593685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EC5C5B-EE2C-4263-84CA-FBE82DCD628B}" type="datetimeFigureOut">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C4CC6-969B-4FD3-A7C2-14856576288C}" type="slidenum">
              <a:rPr lang="en-US" smtClean="0"/>
              <a:t>‹#›</a:t>
            </a:fld>
            <a:endParaRPr lang="en-US"/>
          </a:p>
        </p:txBody>
      </p:sp>
    </p:spTree>
    <p:extLst>
      <p:ext uri="{BB962C8B-B14F-4D97-AF65-F5344CB8AC3E}">
        <p14:creationId xmlns:p14="http://schemas.microsoft.com/office/powerpoint/2010/main" val="150101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EC5C5B-EE2C-4263-84CA-FBE82DCD628B}" type="datetimeFigureOut">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C4CC6-969B-4FD3-A7C2-14856576288C}" type="slidenum">
              <a:rPr lang="en-US" smtClean="0"/>
              <a:t>‹#›</a:t>
            </a:fld>
            <a:endParaRPr lang="en-US"/>
          </a:p>
        </p:txBody>
      </p:sp>
    </p:spTree>
    <p:extLst>
      <p:ext uri="{BB962C8B-B14F-4D97-AF65-F5344CB8AC3E}">
        <p14:creationId xmlns:p14="http://schemas.microsoft.com/office/powerpoint/2010/main" val="69050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C5C5B-EE2C-4263-84CA-FBE82DCD628B}" type="datetimeFigureOut">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C4CC6-969B-4FD3-A7C2-14856576288C}" type="slidenum">
              <a:rPr lang="en-US" smtClean="0"/>
              <a:t>‹#›</a:t>
            </a:fld>
            <a:endParaRPr lang="en-US"/>
          </a:p>
        </p:txBody>
      </p:sp>
    </p:spTree>
    <p:extLst>
      <p:ext uri="{BB962C8B-B14F-4D97-AF65-F5344CB8AC3E}">
        <p14:creationId xmlns:p14="http://schemas.microsoft.com/office/powerpoint/2010/main" val="384760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EC5C5B-EE2C-4263-84CA-FBE82DCD628B}"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C4CC6-969B-4FD3-A7C2-14856576288C}" type="slidenum">
              <a:rPr lang="en-US" smtClean="0"/>
              <a:t>‹#›</a:t>
            </a:fld>
            <a:endParaRPr lang="en-US"/>
          </a:p>
        </p:txBody>
      </p:sp>
    </p:spTree>
    <p:extLst>
      <p:ext uri="{BB962C8B-B14F-4D97-AF65-F5344CB8AC3E}">
        <p14:creationId xmlns:p14="http://schemas.microsoft.com/office/powerpoint/2010/main" val="572542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EC5C5B-EE2C-4263-84CA-FBE82DCD628B}"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C4CC6-969B-4FD3-A7C2-14856576288C}"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137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8EC5C5B-EE2C-4263-84CA-FBE82DCD628B}" type="datetimeFigureOut">
              <a:rPr lang="en-US" smtClean="0"/>
              <a:t>9/14/2022</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E79C4CC6-969B-4FD3-A7C2-14856576288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925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Slide background with light blue circle-star pattern block behind title. Bottom left reads &quot;Veterans Health Administration.&quot;"/>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1027" name="Title Placeholder 1"/>
          <p:cNvSpPr>
            <a:spLocks noGrp="1"/>
          </p:cNvSpPr>
          <p:nvPr>
            <p:ph type="title"/>
          </p:nvPr>
        </p:nvSpPr>
        <p:spPr bwMode="auto">
          <a:xfrm>
            <a:off x="609600" y="274639"/>
            <a:ext cx="109728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609600" y="1849439"/>
            <a:ext cx="109728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11444818" y="6249989"/>
            <a:ext cx="654049"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tint val="75000"/>
                  </a:schemeClr>
                </a:solidFill>
                <a:latin typeface="Georgia"/>
                <a:cs typeface="Georgia"/>
              </a:defRPr>
            </a:lvl1pPr>
          </a:lstStyle>
          <a:p>
            <a:fld id="{AA7ECD2D-2D7F-49BC-AD6D-6C5CB965AE8F}" type="slidenum">
              <a:rPr lang="en-US" smtClean="0"/>
              <a:pPr/>
              <a:t>‹#›</a:t>
            </a:fld>
            <a:endParaRPr lang="en-US"/>
          </a:p>
        </p:txBody>
      </p:sp>
      <p:sp>
        <p:nvSpPr>
          <p:cNvPr id="7" name="TextBox 6"/>
          <p:cNvSpPr txBox="1"/>
          <p:nvPr/>
        </p:nvSpPr>
        <p:spPr>
          <a:xfrm>
            <a:off x="609600" y="6284914"/>
            <a:ext cx="5748867" cy="276225"/>
          </a:xfrm>
          <a:prstGeom prst="rect">
            <a:avLst/>
          </a:prstGeom>
          <a:noFill/>
        </p:spPr>
        <p:txBody>
          <a:bodyPr>
            <a:spAutoFit/>
          </a:bodyPr>
          <a:lstStyle/>
          <a:p>
            <a:pPr fontAlgn="auto">
              <a:spcBef>
                <a:spcPts val="0"/>
              </a:spcBef>
              <a:spcAft>
                <a:spcPts val="0"/>
              </a:spcAft>
              <a:defRPr/>
            </a:pPr>
            <a:r>
              <a:rPr lang="en-US" sz="1200" spc="100" dirty="0">
                <a:solidFill>
                  <a:schemeClr val="bg1">
                    <a:lumMod val="65000"/>
                  </a:schemeClr>
                </a:solidFill>
                <a:latin typeface="+mn-lt"/>
              </a:rPr>
              <a:t>VETERANS HEALTH ADMINISTRATION</a:t>
            </a:r>
          </a:p>
        </p:txBody>
      </p:sp>
    </p:spTree>
    <p:extLst>
      <p:ext uri="{BB962C8B-B14F-4D97-AF65-F5344CB8AC3E}">
        <p14:creationId xmlns:p14="http://schemas.microsoft.com/office/powerpoint/2010/main" val="41312172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l" defTabSz="457200" rtl="0" eaLnBrk="1" fontAlgn="base" hangingPunct="1">
        <a:spcBef>
          <a:spcPct val="0"/>
        </a:spcBef>
        <a:spcAft>
          <a:spcPct val="0"/>
        </a:spcAft>
        <a:defRPr sz="2400" kern="1200">
          <a:solidFill>
            <a:schemeClr val="bg1"/>
          </a:solidFill>
          <a:latin typeface="Georgia"/>
          <a:ea typeface="Georgia" pitchFamily="18" charset="0"/>
          <a:cs typeface="Georgia"/>
        </a:defRPr>
      </a:lvl1pPr>
      <a:lvl2pPr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chemeClr val="tx1"/>
          </a:solidFill>
          <a:latin typeface="+mn-lt"/>
          <a:ea typeface="Georgia" pitchFamily="18" charset="0"/>
          <a:cs typeface="Georgia"/>
        </a:defRPr>
      </a:lvl1pPr>
      <a:lvl2pPr marL="742950" indent="-285750" algn="l" defTabSz="457200" rtl="0" eaLnBrk="1" fontAlgn="base" hangingPunct="1">
        <a:spcBef>
          <a:spcPct val="20000"/>
        </a:spcBef>
        <a:spcAft>
          <a:spcPct val="0"/>
        </a:spcAft>
        <a:buFont typeface="Arial" charset="0"/>
        <a:buChar char="–"/>
        <a:defRPr sz="1600" kern="1200">
          <a:solidFill>
            <a:schemeClr val="tx1"/>
          </a:solidFill>
          <a:latin typeface="+mn-lt"/>
          <a:ea typeface="Georgia" pitchFamily="18" charset="0"/>
          <a:cs typeface="Georgia"/>
        </a:defRPr>
      </a:lvl2pPr>
      <a:lvl3pPr marL="11430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Georgia" pitchFamily="18" charset="0"/>
          <a:cs typeface="Georgia"/>
        </a:defRPr>
      </a:lvl3pPr>
      <a:lvl4pPr marL="1600200" indent="-228600" algn="l" defTabSz="457200" rtl="0" eaLnBrk="1" fontAlgn="base" hangingPunct="1">
        <a:spcBef>
          <a:spcPct val="20000"/>
        </a:spcBef>
        <a:spcAft>
          <a:spcPct val="0"/>
        </a:spcAft>
        <a:buFont typeface="Arial" charset="0"/>
        <a:buChar char="–"/>
        <a:defRPr sz="1200" kern="1200">
          <a:solidFill>
            <a:schemeClr val="tx1"/>
          </a:solidFill>
          <a:latin typeface="+mn-lt"/>
          <a:ea typeface="Georgia" pitchFamily="18" charset="0"/>
          <a:cs typeface="Georgia"/>
        </a:defRPr>
      </a:lvl4pPr>
      <a:lvl5pPr marL="2057400" indent="-228600" algn="l" defTabSz="457200" rtl="0" eaLnBrk="1" fontAlgn="base" hangingPunct="1">
        <a:spcBef>
          <a:spcPct val="20000"/>
        </a:spcBef>
        <a:spcAft>
          <a:spcPct val="0"/>
        </a:spcAft>
        <a:buFont typeface="Arial"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78B6BA-D213-4F3E-A9BD-290392E224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08E4C9-6371-49C8-A27E-D344A97233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62ECB-7504-433A-A339-AAA6E6CC0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88A5C-B4A9-4A0F-819E-41601F79BA10}" type="datetimeFigureOut">
              <a:rPr lang="en-US" smtClean="0"/>
              <a:t>9/14/2022</a:t>
            </a:fld>
            <a:endParaRPr lang="en-US"/>
          </a:p>
        </p:txBody>
      </p:sp>
      <p:sp>
        <p:nvSpPr>
          <p:cNvPr id="5" name="Footer Placeholder 4">
            <a:extLst>
              <a:ext uri="{FF2B5EF4-FFF2-40B4-BE49-F238E27FC236}">
                <a16:creationId xmlns:a16="http://schemas.microsoft.com/office/drawing/2014/main" id="{26C6A3B1-8309-42D2-AC8A-79D1F7AB8B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B19840-F22A-4211-8FF2-5EBF0CB31F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BF917-23DB-425C-AAC4-7380990DB3EE}" type="slidenum">
              <a:rPr lang="en-US" smtClean="0"/>
              <a:t>‹#›</a:t>
            </a:fld>
            <a:endParaRPr lang="en-US"/>
          </a:p>
        </p:txBody>
      </p:sp>
    </p:spTree>
    <p:extLst>
      <p:ext uri="{BB962C8B-B14F-4D97-AF65-F5344CB8AC3E}">
        <p14:creationId xmlns:p14="http://schemas.microsoft.com/office/powerpoint/2010/main" val="26351127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003DBCB-BB25-40BB-B55D-68D31B8C0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09" y="145171"/>
            <a:ext cx="12192000" cy="6891733"/>
          </a:xfrm>
          <a:prstGeom prst="rect">
            <a:avLst/>
          </a:prstGeom>
        </p:spPr>
      </p:pic>
      <p:sp>
        <p:nvSpPr>
          <p:cNvPr id="2" name="Title 1">
            <a:extLst>
              <a:ext uri="{FF2B5EF4-FFF2-40B4-BE49-F238E27FC236}">
                <a16:creationId xmlns:a16="http://schemas.microsoft.com/office/drawing/2014/main" id="{DA2988F5-30DE-4C23-8CE7-866AE05507DF}"/>
              </a:ext>
            </a:extLst>
          </p:cNvPr>
          <p:cNvSpPr>
            <a:spLocks noGrp="1"/>
          </p:cNvSpPr>
          <p:nvPr>
            <p:ph type="ctrTitle"/>
          </p:nvPr>
        </p:nvSpPr>
        <p:spPr>
          <a:xfrm>
            <a:off x="4426226" y="1470990"/>
            <a:ext cx="7447722" cy="1762539"/>
          </a:xfrm>
        </p:spPr>
        <p:txBody>
          <a:bodyPr>
            <a:normAutofit fontScale="90000"/>
          </a:bodyPr>
          <a:lstStyle/>
          <a:p>
            <a:r>
              <a:rPr lang="en-US" sz="4800" dirty="0">
                <a:solidFill>
                  <a:schemeClr val="bg1"/>
                </a:solidFill>
                <a:latin typeface="Bodoni MT Black" panose="02070A03080606020203" pitchFamily="18" charset="0"/>
              </a:rPr>
              <a:t>103rd  Promenade Nationale</a:t>
            </a:r>
          </a:p>
        </p:txBody>
      </p:sp>
      <p:sp>
        <p:nvSpPr>
          <p:cNvPr id="3" name="Subtitle 2">
            <a:extLst>
              <a:ext uri="{FF2B5EF4-FFF2-40B4-BE49-F238E27FC236}">
                <a16:creationId xmlns:a16="http://schemas.microsoft.com/office/drawing/2014/main" id="{1835243E-9429-460F-B34A-202C6C5EA584}"/>
              </a:ext>
            </a:extLst>
          </p:cNvPr>
          <p:cNvSpPr>
            <a:spLocks noGrp="1"/>
          </p:cNvSpPr>
          <p:nvPr>
            <p:ph type="subTitle" idx="1"/>
          </p:nvPr>
        </p:nvSpPr>
        <p:spPr>
          <a:xfrm>
            <a:off x="1524000" y="3101009"/>
            <a:ext cx="9144000" cy="2756452"/>
          </a:xfrm>
        </p:spPr>
        <p:txBody>
          <a:bodyPr/>
          <a:lstStyle/>
          <a:p>
            <a:r>
              <a:rPr lang="en-US" sz="3600" dirty="0">
                <a:solidFill>
                  <a:schemeClr val="bg1"/>
                </a:solidFill>
                <a:latin typeface="Bodoni MT Black" panose="02070A03080606020203" pitchFamily="18" charset="0"/>
              </a:rPr>
              <a:t>VAVS Program</a:t>
            </a:r>
          </a:p>
          <a:p>
            <a:endParaRPr lang="en-US" sz="3600" dirty="0">
              <a:solidFill>
                <a:schemeClr val="bg1"/>
              </a:solidFill>
              <a:latin typeface="Bodoni MT Black" panose="02070A03080606020203" pitchFamily="18" charset="0"/>
            </a:endParaRPr>
          </a:p>
          <a:p>
            <a:r>
              <a:rPr lang="en-US" dirty="0">
                <a:solidFill>
                  <a:schemeClr val="bg1"/>
                </a:solidFill>
                <a:latin typeface="Bodoni MT Black" panose="02070A03080606020203" pitchFamily="18" charset="0"/>
              </a:rPr>
              <a:t>Radisson Hotel and Conference Center</a:t>
            </a:r>
          </a:p>
          <a:p>
            <a:r>
              <a:rPr lang="en-US" dirty="0">
                <a:solidFill>
                  <a:schemeClr val="bg1"/>
                </a:solidFill>
                <a:latin typeface="Bodoni MT Black" panose="02070A03080606020203" pitchFamily="18" charset="0"/>
              </a:rPr>
              <a:t>Green Bay, WI.</a:t>
            </a:r>
          </a:p>
          <a:p>
            <a:r>
              <a:rPr lang="en-US" dirty="0">
                <a:solidFill>
                  <a:schemeClr val="bg1"/>
                </a:solidFill>
                <a:latin typeface="Bodoni MT Black" panose="02070A03080606020203" pitchFamily="18" charset="0"/>
              </a:rPr>
              <a:t>September 14, 2022</a:t>
            </a:r>
          </a:p>
        </p:txBody>
      </p:sp>
      <p:pic>
        <p:nvPicPr>
          <p:cNvPr id="6" name="Picture 5" descr="A drawing of a cartoon character&#10;&#10;Description automatically generated">
            <a:extLst>
              <a:ext uri="{FF2B5EF4-FFF2-40B4-BE49-F238E27FC236}">
                <a16:creationId xmlns:a16="http://schemas.microsoft.com/office/drawing/2014/main" id="{C5EC3885-8B7F-4C1F-AE00-96F45CB34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52" y="1470991"/>
            <a:ext cx="3733443" cy="1762538"/>
          </a:xfrm>
          <a:prstGeom prst="rect">
            <a:avLst/>
          </a:prstGeom>
        </p:spPr>
      </p:pic>
      <p:pic>
        <p:nvPicPr>
          <p:cNvPr id="7" name="Picture 6" descr="A drawing of a face&#10;&#10;Description automatically generated">
            <a:extLst>
              <a:ext uri="{FF2B5EF4-FFF2-40B4-BE49-F238E27FC236}">
                <a16:creationId xmlns:a16="http://schemas.microsoft.com/office/drawing/2014/main" id="{110507A6-C78E-442F-B207-7222A369DC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7386" y="4275786"/>
            <a:ext cx="1590766" cy="1581675"/>
          </a:xfrm>
          <a:prstGeom prst="rect">
            <a:avLst/>
          </a:prstGeom>
        </p:spPr>
      </p:pic>
    </p:spTree>
    <p:extLst>
      <p:ext uri="{BB962C8B-B14F-4D97-AF65-F5344CB8AC3E}">
        <p14:creationId xmlns:p14="http://schemas.microsoft.com/office/powerpoint/2010/main" val="3859396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F1B829-1F95-4895-8139-48DEDB0FC5C3}"/>
              </a:ext>
            </a:extLst>
          </p:cNvPr>
          <p:cNvSpPr txBox="1"/>
          <p:nvPr/>
        </p:nvSpPr>
        <p:spPr>
          <a:xfrm>
            <a:off x="829994" y="365760"/>
            <a:ext cx="10452295" cy="1508105"/>
          </a:xfrm>
          <a:prstGeom prst="rect">
            <a:avLst/>
          </a:prstGeom>
          <a:solidFill>
            <a:srgbClr val="00B0F0"/>
          </a:solidFill>
        </p:spPr>
        <p:txBody>
          <a:bodyPr wrap="square" rtlCol="0">
            <a:spAutoFit/>
          </a:bodyPr>
          <a:lstStyle/>
          <a:p>
            <a:pPr algn="ctr"/>
            <a:endParaRPr lang="en-US" sz="2400" dirty="0">
              <a:latin typeface="Georgia" panose="02040502050405020303" pitchFamily="18" charset="0"/>
            </a:endParaRPr>
          </a:p>
          <a:p>
            <a:pPr algn="ctr"/>
            <a:r>
              <a:rPr lang="en-US" sz="4400" dirty="0">
                <a:latin typeface="Georgia" panose="02040502050405020303" pitchFamily="18" charset="0"/>
              </a:rPr>
              <a:t>VA Organizational Structure</a:t>
            </a:r>
          </a:p>
          <a:p>
            <a:pPr algn="ctr"/>
            <a:endParaRPr lang="en-US" sz="2400" dirty="0">
              <a:latin typeface="Georgia" panose="02040502050405020303" pitchFamily="18" charset="0"/>
            </a:endParaRPr>
          </a:p>
        </p:txBody>
      </p:sp>
      <p:grpSp>
        <p:nvGrpSpPr>
          <p:cNvPr id="3" name="Group 2">
            <a:extLst>
              <a:ext uri="{FF2B5EF4-FFF2-40B4-BE49-F238E27FC236}">
                <a16:creationId xmlns:a16="http://schemas.microsoft.com/office/drawing/2014/main" id="{BEE6C131-7A3A-4613-8BFF-7B4126DBA267}"/>
              </a:ext>
            </a:extLst>
          </p:cNvPr>
          <p:cNvGrpSpPr/>
          <p:nvPr/>
        </p:nvGrpSpPr>
        <p:grpSpPr>
          <a:xfrm>
            <a:off x="1012874" y="2152358"/>
            <a:ext cx="9791114" cy="3158072"/>
            <a:chOff x="304800" y="1798397"/>
            <a:chExt cx="8458200" cy="2115925"/>
          </a:xfrm>
          <a:solidFill>
            <a:srgbClr val="92D050"/>
          </a:solidFill>
        </p:grpSpPr>
        <p:sp>
          <p:nvSpPr>
            <p:cNvPr id="4" name="Line 5">
              <a:extLst>
                <a:ext uri="{FF2B5EF4-FFF2-40B4-BE49-F238E27FC236}">
                  <a16:creationId xmlns:a16="http://schemas.microsoft.com/office/drawing/2014/main" id="{C903F2EF-7DB5-4367-8347-1F3A5DDFA2B4}"/>
                </a:ext>
              </a:extLst>
            </p:cNvPr>
            <p:cNvSpPr>
              <a:spLocks noChangeShapeType="1"/>
            </p:cNvSpPr>
            <p:nvPr/>
          </p:nvSpPr>
          <p:spPr bwMode="auto">
            <a:xfrm>
              <a:off x="4572000" y="2590800"/>
              <a:ext cx="0" cy="466344"/>
            </a:xfrm>
            <a:prstGeom prst="line">
              <a:avLst/>
            </a:prstGeom>
            <a:grpFill/>
            <a:ln w="38100">
              <a:solidFill>
                <a:schemeClr val="accent1">
                  <a:lumMod val="60000"/>
                  <a:lumOff val="40000"/>
                </a:schemeClr>
              </a:solidFill>
              <a:round/>
              <a:headEnd/>
              <a:tailEnd/>
            </a:ln>
          </p:spPr>
          <p:txBody>
            <a:bodyPr/>
            <a:lstStyle/>
            <a:p>
              <a:endParaRPr lang="en-US"/>
            </a:p>
          </p:txBody>
        </p:sp>
        <p:sp>
          <p:nvSpPr>
            <p:cNvPr id="5" name="Text Box 7">
              <a:extLst>
                <a:ext uri="{FF2B5EF4-FFF2-40B4-BE49-F238E27FC236}">
                  <a16:creationId xmlns:a16="http://schemas.microsoft.com/office/drawing/2014/main" id="{58FC661D-A9E5-478F-AA33-4B08E8276F21}"/>
                </a:ext>
              </a:extLst>
            </p:cNvPr>
            <p:cNvSpPr txBox="1">
              <a:spLocks noChangeArrowheads="1"/>
            </p:cNvSpPr>
            <p:nvPr/>
          </p:nvSpPr>
          <p:spPr bwMode="auto">
            <a:xfrm>
              <a:off x="1676923" y="1798397"/>
              <a:ext cx="5790153" cy="680500"/>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eaLnBrk="0" hangingPunct="0">
                <a:spcBef>
                  <a:spcPct val="50000"/>
                </a:spcBef>
              </a:pPr>
              <a:r>
                <a:rPr lang="en-US" sz="2400" b="1" dirty="0">
                  <a:solidFill>
                    <a:srgbClr val="003399"/>
                  </a:solidFill>
                  <a:cs typeface="Arial" pitchFamily="34" charset="0"/>
                </a:rPr>
                <a:t>Secretary of Veterans Affairs</a:t>
              </a:r>
            </a:p>
            <a:p>
              <a:pPr algn="ctr" eaLnBrk="0" hangingPunct="0">
                <a:spcBef>
                  <a:spcPct val="50000"/>
                </a:spcBef>
              </a:pPr>
              <a:r>
                <a:rPr lang="en-US" sz="2400" b="1" dirty="0">
                  <a:solidFill>
                    <a:srgbClr val="003399"/>
                  </a:solidFill>
                  <a:cs typeface="Arial" pitchFamily="34" charset="0"/>
                </a:rPr>
                <a:t>The Honorable Denis McDonough</a:t>
              </a:r>
            </a:p>
          </p:txBody>
        </p:sp>
        <p:sp>
          <p:nvSpPr>
            <p:cNvPr id="6" name="Text Box 8">
              <a:extLst>
                <a:ext uri="{FF2B5EF4-FFF2-40B4-BE49-F238E27FC236}">
                  <a16:creationId xmlns:a16="http://schemas.microsoft.com/office/drawing/2014/main" id="{30AF48D1-0D2C-4738-947D-58956EE08E9E}"/>
                </a:ext>
              </a:extLst>
            </p:cNvPr>
            <p:cNvSpPr txBox="1">
              <a:spLocks noChangeArrowheads="1"/>
            </p:cNvSpPr>
            <p:nvPr/>
          </p:nvSpPr>
          <p:spPr bwMode="auto">
            <a:xfrm>
              <a:off x="6248400" y="3068638"/>
              <a:ext cx="2514600" cy="845684"/>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eaLnBrk="0" hangingPunct="0">
                <a:lnSpc>
                  <a:spcPct val="85000"/>
                </a:lnSpc>
                <a:spcBef>
                  <a:spcPct val="25000"/>
                </a:spcBef>
              </a:pPr>
              <a:r>
                <a:rPr lang="en-US" sz="1600" b="1" dirty="0">
                  <a:solidFill>
                    <a:srgbClr val="003399"/>
                  </a:solidFill>
                  <a:cs typeface="Arial" pitchFamily="34" charset="0"/>
                </a:rPr>
                <a:t>National Cemetery Administration (NCA)</a:t>
              </a:r>
            </a:p>
            <a:p>
              <a:pPr algn="ctr" eaLnBrk="0" hangingPunct="0">
                <a:lnSpc>
                  <a:spcPct val="85000"/>
                </a:lnSpc>
                <a:spcBef>
                  <a:spcPct val="25000"/>
                </a:spcBef>
              </a:pPr>
              <a:r>
                <a:rPr lang="en-US" sz="1600" b="1" dirty="0">
                  <a:solidFill>
                    <a:srgbClr val="003399"/>
                  </a:solidFill>
                  <a:cs typeface="Arial" pitchFamily="34" charset="0"/>
                </a:rPr>
                <a:t>Under Secretary for Memorial Affairs</a:t>
              </a:r>
            </a:p>
            <a:p>
              <a:pPr algn="ctr" eaLnBrk="0" hangingPunct="0">
                <a:lnSpc>
                  <a:spcPct val="85000"/>
                </a:lnSpc>
                <a:spcBef>
                  <a:spcPct val="25000"/>
                </a:spcBef>
              </a:pPr>
              <a:r>
                <a:rPr lang="en-US" sz="1600" b="1" dirty="0">
                  <a:solidFill>
                    <a:srgbClr val="003399"/>
                  </a:solidFill>
                  <a:cs typeface="Arial" pitchFamily="34" charset="0"/>
                </a:rPr>
                <a:t>Matthew Quinn</a:t>
              </a:r>
            </a:p>
          </p:txBody>
        </p:sp>
        <p:sp>
          <p:nvSpPr>
            <p:cNvPr id="7" name="Text Box 9">
              <a:extLst>
                <a:ext uri="{FF2B5EF4-FFF2-40B4-BE49-F238E27FC236}">
                  <a16:creationId xmlns:a16="http://schemas.microsoft.com/office/drawing/2014/main" id="{B3B9573B-BB5F-4B5B-87E0-36904876F532}"/>
                </a:ext>
              </a:extLst>
            </p:cNvPr>
            <p:cNvSpPr txBox="1">
              <a:spLocks noChangeArrowheads="1"/>
            </p:cNvSpPr>
            <p:nvPr/>
          </p:nvSpPr>
          <p:spPr bwMode="auto">
            <a:xfrm>
              <a:off x="3395833" y="3068638"/>
              <a:ext cx="2514600" cy="818877"/>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eaLnBrk="0" hangingPunct="0">
                <a:lnSpc>
                  <a:spcPct val="85000"/>
                </a:lnSpc>
                <a:spcBef>
                  <a:spcPct val="25000"/>
                </a:spcBef>
              </a:pPr>
              <a:r>
                <a:rPr lang="en-US" sz="1600" b="1" dirty="0">
                  <a:solidFill>
                    <a:srgbClr val="003399"/>
                  </a:solidFill>
                  <a:cs typeface="Arial" pitchFamily="34" charset="0"/>
                </a:rPr>
                <a:t>Veterans Health Administration (VHA)</a:t>
              </a:r>
            </a:p>
            <a:p>
              <a:pPr algn="ctr" eaLnBrk="0" hangingPunct="0">
                <a:lnSpc>
                  <a:spcPct val="85000"/>
                </a:lnSpc>
                <a:spcBef>
                  <a:spcPct val="25000"/>
                </a:spcBef>
              </a:pPr>
              <a:endParaRPr lang="en-US" sz="1000" b="1" dirty="0">
                <a:solidFill>
                  <a:srgbClr val="003399"/>
                </a:solidFill>
                <a:cs typeface="Arial" pitchFamily="34" charset="0"/>
              </a:endParaRPr>
            </a:p>
            <a:p>
              <a:pPr algn="ctr" eaLnBrk="0" hangingPunct="0">
                <a:lnSpc>
                  <a:spcPct val="85000"/>
                </a:lnSpc>
                <a:spcBef>
                  <a:spcPct val="25000"/>
                </a:spcBef>
              </a:pPr>
              <a:r>
                <a:rPr lang="en-US" sz="1600" b="1" dirty="0">
                  <a:solidFill>
                    <a:srgbClr val="003399"/>
                  </a:solidFill>
                  <a:cs typeface="Arial" pitchFamily="34" charset="0"/>
                </a:rPr>
                <a:t>Executive in Charge</a:t>
              </a:r>
              <a:endParaRPr lang="en-US" sz="1200" b="1" dirty="0">
                <a:solidFill>
                  <a:srgbClr val="003399"/>
                </a:solidFill>
                <a:cs typeface="Arial" pitchFamily="34" charset="0"/>
              </a:endParaRPr>
            </a:p>
            <a:p>
              <a:pPr algn="ctr" eaLnBrk="0" hangingPunct="0">
                <a:lnSpc>
                  <a:spcPct val="85000"/>
                </a:lnSpc>
                <a:spcBef>
                  <a:spcPct val="25000"/>
                </a:spcBef>
              </a:pPr>
              <a:r>
                <a:rPr lang="en-US" sz="1600" b="1" dirty="0">
                  <a:solidFill>
                    <a:srgbClr val="003399"/>
                  </a:solidFill>
                  <a:cs typeface="Arial" pitchFamily="34" charset="0"/>
                </a:rPr>
                <a:t>Dr. Shereef </a:t>
              </a:r>
              <a:r>
                <a:rPr lang="en-US" sz="1600" b="1" dirty="0" err="1">
                  <a:solidFill>
                    <a:srgbClr val="003399"/>
                  </a:solidFill>
                  <a:cs typeface="Arial" pitchFamily="34" charset="0"/>
                </a:rPr>
                <a:t>Elnahal</a:t>
              </a:r>
              <a:endParaRPr lang="en-US" sz="1600" b="1" dirty="0">
                <a:solidFill>
                  <a:srgbClr val="003399"/>
                </a:solidFill>
                <a:cs typeface="Arial" pitchFamily="34" charset="0"/>
              </a:endParaRPr>
            </a:p>
          </p:txBody>
        </p:sp>
        <p:sp>
          <p:nvSpPr>
            <p:cNvPr id="8" name="Text Box 10">
              <a:extLst>
                <a:ext uri="{FF2B5EF4-FFF2-40B4-BE49-F238E27FC236}">
                  <a16:creationId xmlns:a16="http://schemas.microsoft.com/office/drawing/2014/main" id="{7EF3AEDE-D79A-4385-942A-2315DAFAF83E}"/>
                </a:ext>
              </a:extLst>
            </p:cNvPr>
            <p:cNvSpPr txBox="1">
              <a:spLocks noChangeArrowheads="1"/>
            </p:cNvSpPr>
            <p:nvPr/>
          </p:nvSpPr>
          <p:spPr bwMode="auto">
            <a:xfrm>
              <a:off x="304800" y="3068638"/>
              <a:ext cx="2514600" cy="818877"/>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eaLnBrk="0" hangingPunct="0">
                <a:lnSpc>
                  <a:spcPct val="85000"/>
                </a:lnSpc>
                <a:spcBef>
                  <a:spcPct val="25000"/>
                </a:spcBef>
              </a:pPr>
              <a:r>
                <a:rPr lang="en-US" sz="1600" b="1" dirty="0">
                  <a:solidFill>
                    <a:srgbClr val="003399"/>
                  </a:solidFill>
                  <a:cs typeface="Arial" pitchFamily="34" charset="0"/>
                </a:rPr>
                <a:t>Veterans Benefits Administration (VBA)</a:t>
              </a:r>
            </a:p>
            <a:p>
              <a:pPr algn="ctr" eaLnBrk="0" hangingPunct="0">
                <a:lnSpc>
                  <a:spcPct val="85000"/>
                </a:lnSpc>
                <a:spcBef>
                  <a:spcPct val="25000"/>
                </a:spcBef>
              </a:pPr>
              <a:endParaRPr lang="en-US" sz="1000" b="1" dirty="0">
                <a:solidFill>
                  <a:srgbClr val="003399"/>
                </a:solidFill>
                <a:cs typeface="Arial" pitchFamily="34" charset="0"/>
              </a:endParaRPr>
            </a:p>
            <a:p>
              <a:pPr algn="ctr" eaLnBrk="0" hangingPunct="0">
                <a:lnSpc>
                  <a:spcPct val="85000"/>
                </a:lnSpc>
                <a:spcBef>
                  <a:spcPct val="25000"/>
                </a:spcBef>
              </a:pPr>
              <a:r>
                <a:rPr lang="en-US" sz="1600" b="1" dirty="0">
                  <a:solidFill>
                    <a:srgbClr val="003399"/>
                  </a:solidFill>
                  <a:cs typeface="Arial" pitchFamily="34" charset="0"/>
                </a:rPr>
                <a:t>Executive in Charge</a:t>
              </a:r>
            </a:p>
            <a:p>
              <a:pPr algn="ctr" eaLnBrk="0" hangingPunct="0">
                <a:lnSpc>
                  <a:spcPct val="85000"/>
                </a:lnSpc>
                <a:spcBef>
                  <a:spcPct val="25000"/>
                </a:spcBef>
              </a:pPr>
              <a:r>
                <a:rPr lang="en-US" sz="1600" b="1" dirty="0">
                  <a:solidFill>
                    <a:srgbClr val="003399"/>
                  </a:solidFill>
                  <a:cs typeface="Arial" pitchFamily="34" charset="0"/>
                </a:rPr>
                <a:t>Thomas Murphy</a:t>
              </a:r>
            </a:p>
          </p:txBody>
        </p:sp>
        <p:sp>
          <p:nvSpPr>
            <p:cNvPr id="9" name="Line 11">
              <a:extLst>
                <a:ext uri="{FF2B5EF4-FFF2-40B4-BE49-F238E27FC236}">
                  <a16:creationId xmlns:a16="http://schemas.microsoft.com/office/drawing/2014/main" id="{F0C47B12-5398-4E64-B4D6-A97B17ADDAB2}"/>
                </a:ext>
              </a:extLst>
            </p:cNvPr>
            <p:cNvSpPr>
              <a:spLocks noChangeShapeType="1"/>
            </p:cNvSpPr>
            <p:nvPr/>
          </p:nvSpPr>
          <p:spPr bwMode="auto">
            <a:xfrm>
              <a:off x="1359408" y="2832100"/>
              <a:ext cx="6336792" cy="0"/>
            </a:xfrm>
            <a:prstGeom prst="line">
              <a:avLst/>
            </a:prstGeom>
            <a:grpFill/>
            <a:ln w="38100">
              <a:solidFill>
                <a:schemeClr val="accent1">
                  <a:lumMod val="60000"/>
                  <a:lumOff val="40000"/>
                </a:schemeClr>
              </a:solidFill>
              <a:round/>
              <a:headEnd/>
              <a:tailEnd/>
            </a:ln>
          </p:spPr>
          <p:txBody>
            <a:bodyPr/>
            <a:lstStyle/>
            <a:p>
              <a:endParaRPr lang="en-US"/>
            </a:p>
          </p:txBody>
        </p:sp>
        <p:sp>
          <p:nvSpPr>
            <p:cNvPr id="10" name="Line 12">
              <a:extLst>
                <a:ext uri="{FF2B5EF4-FFF2-40B4-BE49-F238E27FC236}">
                  <a16:creationId xmlns:a16="http://schemas.microsoft.com/office/drawing/2014/main" id="{DE2ECC8E-0F96-4774-9374-CD77A1C74E9B}"/>
                </a:ext>
              </a:extLst>
            </p:cNvPr>
            <p:cNvSpPr>
              <a:spLocks noChangeShapeType="1"/>
            </p:cNvSpPr>
            <p:nvPr/>
          </p:nvSpPr>
          <p:spPr bwMode="auto">
            <a:xfrm>
              <a:off x="1371600" y="2840037"/>
              <a:ext cx="0" cy="219456"/>
            </a:xfrm>
            <a:prstGeom prst="line">
              <a:avLst/>
            </a:prstGeom>
            <a:grpFill/>
            <a:ln w="38100">
              <a:solidFill>
                <a:schemeClr val="accent1">
                  <a:lumMod val="60000"/>
                  <a:lumOff val="40000"/>
                </a:schemeClr>
              </a:solidFill>
              <a:round/>
              <a:headEnd/>
              <a:tailEnd/>
            </a:ln>
          </p:spPr>
          <p:txBody>
            <a:bodyPr/>
            <a:lstStyle/>
            <a:p>
              <a:endParaRPr lang="en-US"/>
            </a:p>
          </p:txBody>
        </p:sp>
        <p:sp>
          <p:nvSpPr>
            <p:cNvPr id="11" name="Line 14">
              <a:extLst>
                <a:ext uri="{FF2B5EF4-FFF2-40B4-BE49-F238E27FC236}">
                  <a16:creationId xmlns:a16="http://schemas.microsoft.com/office/drawing/2014/main" id="{45FE3021-CF3D-4E66-8A3D-449143CD50AE}"/>
                </a:ext>
              </a:extLst>
            </p:cNvPr>
            <p:cNvSpPr>
              <a:spLocks noChangeShapeType="1"/>
            </p:cNvSpPr>
            <p:nvPr/>
          </p:nvSpPr>
          <p:spPr bwMode="auto">
            <a:xfrm>
              <a:off x="7681913" y="2840037"/>
              <a:ext cx="0" cy="219456"/>
            </a:xfrm>
            <a:prstGeom prst="line">
              <a:avLst/>
            </a:prstGeom>
            <a:grpFill/>
            <a:ln w="38100">
              <a:solidFill>
                <a:schemeClr val="accent1">
                  <a:lumMod val="60000"/>
                  <a:lumOff val="40000"/>
                </a:schemeClr>
              </a:solidFill>
              <a:round/>
              <a:headEnd/>
              <a:tailEnd/>
            </a:ln>
          </p:spPr>
          <p:txBody>
            <a:bodyPr/>
            <a:lstStyle/>
            <a:p>
              <a:endParaRPr lang="en-US"/>
            </a:p>
          </p:txBody>
        </p:sp>
      </p:grpSp>
      <p:graphicFrame>
        <p:nvGraphicFramePr>
          <p:cNvPr id="12" name="Object 2">
            <a:extLst>
              <a:ext uri="{FF2B5EF4-FFF2-40B4-BE49-F238E27FC236}">
                <a16:creationId xmlns:a16="http://schemas.microsoft.com/office/drawing/2014/main" id="{F874CA55-104E-46B1-A63D-A8FD4BE807B9}"/>
              </a:ext>
            </a:extLst>
          </p:cNvPr>
          <p:cNvGraphicFramePr>
            <a:graphicFrameLocks noChangeAspect="1"/>
          </p:cNvGraphicFramePr>
          <p:nvPr>
            <p:extLst>
              <p:ext uri="{D42A27DB-BD31-4B8C-83A1-F6EECF244321}">
                <p14:modId xmlns:p14="http://schemas.microsoft.com/office/powerpoint/2010/main" val="3965491468"/>
              </p:ext>
            </p:extLst>
          </p:nvPr>
        </p:nvGraphicFramePr>
        <p:xfrm>
          <a:off x="5333556" y="5516508"/>
          <a:ext cx="1237957" cy="1237957"/>
        </p:xfrm>
        <a:graphic>
          <a:graphicData uri="http://schemas.openxmlformats.org/presentationml/2006/ole">
            <mc:AlternateContent xmlns:mc="http://schemas.openxmlformats.org/markup-compatibility/2006">
              <mc:Choice xmlns:v="urn:schemas-microsoft-com:vml" Requires="v">
                <p:oleObj r:id="rId2" imgW="3086327" imgH="3086327" progId="">
                  <p:embed/>
                </p:oleObj>
              </mc:Choice>
              <mc:Fallback>
                <p:oleObj r:id="rId2" imgW="3086327" imgH="3086327" progId="">
                  <p:embed/>
                  <p:pic>
                    <p:nvPicPr>
                      <p:cNvPr id="12" name="Object 2">
                        <a:extLst>
                          <a:ext uri="{FF2B5EF4-FFF2-40B4-BE49-F238E27FC236}">
                            <a16:creationId xmlns:a16="http://schemas.microsoft.com/office/drawing/2014/main" id="{F874CA55-104E-46B1-A63D-A8FD4BE807B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3556" y="5516508"/>
                        <a:ext cx="1237957" cy="1237957"/>
                      </a:xfrm>
                      <a:prstGeom prst="rect">
                        <a:avLst/>
                      </a:prstGeom>
                      <a:noFill/>
                    </p:spPr>
                  </p:pic>
                </p:oleObj>
              </mc:Fallback>
            </mc:AlternateContent>
          </a:graphicData>
        </a:graphic>
      </p:graphicFrame>
    </p:spTree>
    <p:extLst>
      <p:ext uri="{BB962C8B-B14F-4D97-AF65-F5344CB8AC3E}">
        <p14:creationId xmlns:p14="http://schemas.microsoft.com/office/powerpoint/2010/main" val="386728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65E6D4-2D14-498F-9B52-1348F116E822}"/>
              </a:ext>
            </a:extLst>
          </p:cNvPr>
          <p:cNvSpPr txBox="1"/>
          <p:nvPr/>
        </p:nvSpPr>
        <p:spPr>
          <a:xfrm>
            <a:off x="1209822" y="379828"/>
            <a:ext cx="9805181" cy="1446550"/>
          </a:xfrm>
          <a:prstGeom prst="rect">
            <a:avLst/>
          </a:prstGeom>
          <a:solidFill>
            <a:srgbClr val="00B0F0"/>
          </a:solidFill>
        </p:spPr>
        <p:txBody>
          <a:bodyPr wrap="square" rtlCol="0">
            <a:spAutoFit/>
          </a:bodyPr>
          <a:lstStyle/>
          <a:p>
            <a:pPr algn="ctr"/>
            <a:endParaRPr lang="en-US" sz="2400" dirty="0">
              <a:latin typeface="Georgia" panose="02040502050405020303" pitchFamily="18" charset="0"/>
            </a:endParaRPr>
          </a:p>
          <a:p>
            <a:pPr algn="ctr"/>
            <a:r>
              <a:rPr lang="en-US" sz="4000" dirty="0">
                <a:solidFill>
                  <a:schemeClr val="bg1"/>
                </a:solidFill>
                <a:latin typeface="Georgia" panose="02040502050405020303" pitchFamily="18" charset="0"/>
              </a:rPr>
              <a:t>CDCE Organizational Structure</a:t>
            </a:r>
          </a:p>
          <a:p>
            <a:pPr algn="ctr"/>
            <a:endParaRPr lang="en-US" sz="2400" dirty="0">
              <a:latin typeface="Georgia" panose="02040502050405020303" pitchFamily="18" charset="0"/>
            </a:endParaRPr>
          </a:p>
        </p:txBody>
      </p:sp>
      <p:grpSp>
        <p:nvGrpSpPr>
          <p:cNvPr id="4" name="Group 3">
            <a:extLst>
              <a:ext uri="{FF2B5EF4-FFF2-40B4-BE49-F238E27FC236}">
                <a16:creationId xmlns:a16="http://schemas.microsoft.com/office/drawing/2014/main" id="{5B412C36-6DB7-4A53-A93A-84B8B9D21FC9}"/>
              </a:ext>
            </a:extLst>
          </p:cNvPr>
          <p:cNvGrpSpPr/>
          <p:nvPr/>
        </p:nvGrpSpPr>
        <p:grpSpPr>
          <a:xfrm>
            <a:off x="1376289" y="2188698"/>
            <a:ext cx="8753475" cy="3835063"/>
            <a:chOff x="152400" y="1752600"/>
            <a:chExt cx="8753475" cy="3835063"/>
          </a:xfrm>
          <a:solidFill>
            <a:srgbClr val="92D050"/>
          </a:solidFill>
        </p:grpSpPr>
        <p:sp>
          <p:nvSpPr>
            <p:cNvPr id="5" name="Line 2">
              <a:extLst>
                <a:ext uri="{FF2B5EF4-FFF2-40B4-BE49-F238E27FC236}">
                  <a16:creationId xmlns:a16="http://schemas.microsoft.com/office/drawing/2014/main" id="{972415AB-6039-4982-A5D6-127CE2E603F4}"/>
                </a:ext>
              </a:extLst>
            </p:cNvPr>
            <p:cNvSpPr>
              <a:spLocks noChangeShapeType="1"/>
            </p:cNvSpPr>
            <p:nvPr/>
          </p:nvSpPr>
          <p:spPr bwMode="auto">
            <a:xfrm>
              <a:off x="6761163" y="2667000"/>
              <a:ext cx="381000" cy="0"/>
            </a:xfrm>
            <a:prstGeom prst="line">
              <a:avLst/>
            </a:prstGeom>
            <a:grpFill/>
            <a:ln w="38100">
              <a:solidFill>
                <a:schemeClr val="accent1">
                  <a:lumMod val="60000"/>
                  <a:lumOff val="40000"/>
                </a:schemeClr>
              </a:solidFill>
              <a:prstDash val="dash"/>
              <a:round/>
              <a:headEnd/>
              <a:tailEnd/>
            </a:ln>
          </p:spPr>
          <p:txBody>
            <a:bodyPr/>
            <a:lstStyle/>
            <a:p>
              <a:endParaRPr lang="en-US" sz="2000"/>
            </a:p>
          </p:txBody>
        </p:sp>
        <p:sp>
          <p:nvSpPr>
            <p:cNvPr id="6" name="Line 3">
              <a:extLst>
                <a:ext uri="{FF2B5EF4-FFF2-40B4-BE49-F238E27FC236}">
                  <a16:creationId xmlns:a16="http://schemas.microsoft.com/office/drawing/2014/main" id="{3C615A39-E58D-4718-87A8-14ACCB2205E2}"/>
                </a:ext>
              </a:extLst>
            </p:cNvPr>
            <p:cNvSpPr>
              <a:spLocks noChangeShapeType="1"/>
            </p:cNvSpPr>
            <p:nvPr/>
          </p:nvSpPr>
          <p:spPr bwMode="auto">
            <a:xfrm>
              <a:off x="5334000" y="5029200"/>
              <a:ext cx="700088" cy="0"/>
            </a:xfrm>
            <a:prstGeom prst="line">
              <a:avLst/>
            </a:prstGeom>
            <a:grpFill/>
            <a:ln w="38100">
              <a:solidFill>
                <a:schemeClr val="accent1">
                  <a:lumMod val="60000"/>
                  <a:lumOff val="40000"/>
                </a:schemeClr>
              </a:solidFill>
              <a:prstDash val="solid"/>
              <a:round/>
              <a:headEnd/>
              <a:tailEnd/>
            </a:ln>
          </p:spPr>
          <p:txBody>
            <a:bodyPr/>
            <a:lstStyle/>
            <a:p>
              <a:endParaRPr lang="en-US" sz="2000"/>
            </a:p>
          </p:txBody>
        </p:sp>
        <p:sp>
          <p:nvSpPr>
            <p:cNvPr id="7" name="Line 4">
              <a:extLst>
                <a:ext uri="{FF2B5EF4-FFF2-40B4-BE49-F238E27FC236}">
                  <a16:creationId xmlns:a16="http://schemas.microsoft.com/office/drawing/2014/main" id="{F18BB4A0-55F9-4B8A-B105-E43C97531201}"/>
                </a:ext>
              </a:extLst>
            </p:cNvPr>
            <p:cNvSpPr>
              <a:spLocks noChangeShapeType="1"/>
            </p:cNvSpPr>
            <p:nvPr/>
          </p:nvSpPr>
          <p:spPr bwMode="auto">
            <a:xfrm>
              <a:off x="4797425" y="4294188"/>
              <a:ext cx="0" cy="450850"/>
            </a:xfrm>
            <a:prstGeom prst="line">
              <a:avLst/>
            </a:prstGeom>
            <a:grpFill/>
            <a:ln w="38100">
              <a:solidFill>
                <a:schemeClr val="accent1">
                  <a:lumMod val="60000"/>
                  <a:lumOff val="40000"/>
                </a:schemeClr>
              </a:solidFill>
              <a:round/>
              <a:headEnd/>
              <a:tailEnd/>
            </a:ln>
          </p:spPr>
          <p:txBody>
            <a:bodyPr/>
            <a:lstStyle/>
            <a:p>
              <a:endParaRPr lang="en-US" sz="2000"/>
            </a:p>
          </p:txBody>
        </p:sp>
        <p:sp>
          <p:nvSpPr>
            <p:cNvPr id="8" name="Line 5">
              <a:extLst>
                <a:ext uri="{FF2B5EF4-FFF2-40B4-BE49-F238E27FC236}">
                  <a16:creationId xmlns:a16="http://schemas.microsoft.com/office/drawing/2014/main" id="{F51401BC-835D-4987-B9FB-299F8F0D5164}"/>
                </a:ext>
              </a:extLst>
            </p:cNvPr>
            <p:cNvSpPr>
              <a:spLocks noChangeShapeType="1"/>
            </p:cNvSpPr>
            <p:nvPr/>
          </p:nvSpPr>
          <p:spPr bwMode="auto">
            <a:xfrm flipH="1">
              <a:off x="6781800" y="4365625"/>
              <a:ext cx="20638" cy="587375"/>
            </a:xfrm>
            <a:prstGeom prst="line">
              <a:avLst/>
            </a:prstGeom>
            <a:grpFill/>
            <a:ln w="38100">
              <a:solidFill>
                <a:schemeClr val="accent1">
                  <a:lumMod val="60000"/>
                  <a:lumOff val="40000"/>
                </a:schemeClr>
              </a:solidFill>
              <a:round/>
              <a:headEnd/>
              <a:tailEnd/>
            </a:ln>
          </p:spPr>
          <p:txBody>
            <a:bodyPr/>
            <a:lstStyle/>
            <a:p>
              <a:endParaRPr lang="en-US" sz="2000"/>
            </a:p>
          </p:txBody>
        </p:sp>
        <p:sp>
          <p:nvSpPr>
            <p:cNvPr id="9" name="Line 6">
              <a:extLst>
                <a:ext uri="{FF2B5EF4-FFF2-40B4-BE49-F238E27FC236}">
                  <a16:creationId xmlns:a16="http://schemas.microsoft.com/office/drawing/2014/main" id="{8395C316-EC5D-4875-9611-FE9EFFC19A6C}"/>
                </a:ext>
              </a:extLst>
            </p:cNvPr>
            <p:cNvSpPr>
              <a:spLocks noChangeShapeType="1"/>
            </p:cNvSpPr>
            <p:nvPr/>
          </p:nvSpPr>
          <p:spPr bwMode="auto">
            <a:xfrm>
              <a:off x="2768600" y="4273550"/>
              <a:ext cx="0" cy="339725"/>
            </a:xfrm>
            <a:prstGeom prst="line">
              <a:avLst/>
            </a:prstGeom>
            <a:grpFill/>
            <a:ln w="38100">
              <a:solidFill>
                <a:schemeClr val="accent1">
                  <a:lumMod val="60000"/>
                  <a:lumOff val="40000"/>
                </a:schemeClr>
              </a:solidFill>
              <a:round/>
              <a:headEnd/>
              <a:tailEnd/>
            </a:ln>
          </p:spPr>
          <p:txBody>
            <a:bodyPr/>
            <a:lstStyle/>
            <a:p>
              <a:endParaRPr lang="en-US" sz="2000"/>
            </a:p>
          </p:txBody>
        </p:sp>
        <p:sp>
          <p:nvSpPr>
            <p:cNvPr id="10" name="Line 7">
              <a:extLst>
                <a:ext uri="{FF2B5EF4-FFF2-40B4-BE49-F238E27FC236}">
                  <a16:creationId xmlns:a16="http://schemas.microsoft.com/office/drawing/2014/main" id="{02BED1BD-3450-4C6D-8723-9B100DC0E1B6}"/>
                </a:ext>
              </a:extLst>
            </p:cNvPr>
            <p:cNvSpPr>
              <a:spLocks noChangeShapeType="1"/>
            </p:cNvSpPr>
            <p:nvPr/>
          </p:nvSpPr>
          <p:spPr bwMode="auto">
            <a:xfrm>
              <a:off x="922338" y="4273550"/>
              <a:ext cx="0" cy="339725"/>
            </a:xfrm>
            <a:prstGeom prst="line">
              <a:avLst/>
            </a:prstGeom>
            <a:grpFill/>
            <a:ln w="38100">
              <a:solidFill>
                <a:schemeClr val="accent1">
                  <a:lumMod val="60000"/>
                  <a:lumOff val="40000"/>
                </a:schemeClr>
              </a:solidFill>
              <a:round/>
              <a:headEnd/>
              <a:tailEnd/>
            </a:ln>
          </p:spPr>
          <p:txBody>
            <a:bodyPr/>
            <a:lstStyle/>
            <a:p>
              <a:endParaRPr lang="en-US" sz="2000"/>
            </a:p>
          </p:txBody>
        </p:sp>
        <p:sp>
          <p:nvSpPr>
            <p:cNvPr id="11" name="Line 8">
              <a:extLst>
                <a:ext uri="{FF2B5EF4-FFF2-40B4-BE49-F238E27FC236}">
                  <a16:creationId xmlns:a16="http://schemas.microsoft.com/office/drawing/2014/main" id="{06B929E5-92BF-4B32-B237-A6A14981A8B7}"/>
                </a:ext>
              </a:extLst>
            </p:cNvPr>
            <p:cNvSpPr>
              <a:spLocks noChangeShapeType="1"/>
            </p:cNvSpPr>
            <p:nvPr/>
          </p:nvSpPr>
          <p:spPr bwMode="auto">
            <a:xfrm>
              <a:off x="5562600" y="2667000"/>
              <a:ext cx="1219200" cy="0"/>
            </a:xfrm>
            <a:prstGeom prst="line">
              <a:avLst/>
            </a:prstGeom>
            <a:grpFill/>
            <a:ln w="38100">
              <a:solidFill>
                <a:schemeClr val="accent1">
                  <a:lumMod val="60000"/>
                  <a:lumOff val="40000"/>
                </a:schemeClr>
              </a:solidFill>
              <a:round/>
              <a:headEnd/>
              <a:tailEnd/>
            </a:ln>
          </p:spPr>
          <p:txBody>
            <a:bodyPr/>
            <a:lstStyle/>
            <a:p>
              <a:endParaRPr lang="en-US" sz="2000"/>
            </a:p>
          </p:txBody>
        </p:sp>
        <p:sp>
          <p:nvSpPr>
            <p:cNvPr id="12" name="Line 9">
              <a:extLst>
                <a:ext uri="{FF2B5EF4-FFF2-40B4-BE49-F238E27FC236}">
                  <a16:creationId xmlns:a16="http://schemas.microsoft.com/office/drawing/2014/main" id="{00B1DA05-D02E-4E06-A7F5-E1D0438E082C}"/>
                </a:ext>
              </a:extLst>
            </p:cNvPr>
            <p:cNvSpPr>
              <a:spLocks noChangeShapeType="1"/>
            </p:cNvSpPr>
            <p:nvPr/>
          </p:nvSpPr>
          <p:spPr bwMode="auto">
            <a:xfrm>
              <a:off x="6781800" y="2667000"/>
              <a:ext cx="0" cy="914400"/>
            </a:xfrm>
            <a:prstGeom prst="line">
              <a:avLst/>
            </a:prstGeom>
            <a:grpFill/>
            <a:ln w="38100">
              <a:solidFill>
                <a:schemeClr val="accent1">
                  <a:lumMod val="60000"/>
                  <a:lumOff val="40000"/>
                </a:schemeClr>
              </a:solidFill>
              <a:prstDash val="dash"/>
              <a:round/>
              <a:headEnd/>
              <a:tailEnd/>
            </a:ln>
          </p:spPr>
          <p:txBody>
            <a:bodyPr/>
            <a:lstStyle/>
            <a:p>
              <a:endParaRPr lang="en-US" sz="2000"/>
            </a:p>
          </p:txBody>
        </p:sp>
        <p:sp>
          <p:nvSpPr>
            <p:cNvPr id="13" name="Line 10">
              <a:extLst>
                <a:ext uri="{FF2B5EF4-FFF2-40B4-BE49-F238E27FC236}">
                  <a16:creationId xmlns:a16="http://schemas.microsoft.com/office/drawing/2014/main" id="{9AC3F5F2-05B3-41B0-BB9B-2B2969605972}"/>
                </a:ext>
              </a:extLst>
            </p:cNvPr>
            <p:cNvSpPr>
              <a:spLocks noChangeShapeType="1"/>
            </p:cNvSpPr>
            <p:nvPr/>
          </p:nvSpPr>
          <p:spPr bwMode="auto">
            <a:xfrm flipH="1">
              <a:off x="1828800" y="2667000"/>
              <a:ext cx="1447800" cy="0"/>
            </a:xfrm>
            <a:prstGeom prst="line">
              <a:avLst/>
            </a:prstGeom>
            <a:grpFill/>
            <a:ln w="38100">
              <a:solidFill>
                <a:schemeClr val="accent1">
                  <a:lumMod val="60000"/>
                  <a:lumOff val="40000"/>
                </a:schemeClr>
              </a:solidFill>
              <a:round/>
              <a:headEnd/>
              <a:tailEnd/>
            </a:ln>
          </p:spPr>
          <p:txBody>
            <a:bodyPr/>
            <a:lstStyle/>
            <a:p>
              <a:endParaRPr lang="en-US" sz="2000"/>
            </a:p>
          </p:txBody>
        </p:sp>
        <p:sp>
          <p:nvSpPr>
            <p:cNvPr id="14" name="Line 11">
              <a:extLst>
                <a:ext uri="{FF2B5EF4-FFF2-40B4-BE49-F238E27FC236}">
                  <a16:creationId xmlns:a16="http://schemas.microsoft.com/office/drawing/2014/main" id="{A7EB85FB-2779-456E-883F-AEE354B14A8E}"/>
                </a:ext>
              </a:extLst>
            </p:cNvPr>
            <p:cNvSpPr>
              <a:spLocks noChangeShapeType="1"/>
            </p:cNvSpPr>
            <p:nvPr/>
          </p:nvSpPr>
          <p:spPr bwMode="auto">
            <a:xfrm>
              <a:off x="1828800" y="2667000"/>
              <a:ext cx="0" cy="762000"/>
            </a:xfrm>
            <a:prstGeom prst="line">
              <a:avLst/>
            </a:prstGeom>
            <a:grpFill/>
            <a:ln w="38100">
              <a:solidFill>
                <a:schemeClr val="accent1">
                  <a:lumMod val="60000"/>
                  <a:lumOff val="40000"/>
                </a:schemeClr>
              </a:solidFill>
              <a:round/>
              <a:headEnd/>
              <a:tailEnd/>
            </a:ln>
          </p:spPr>
          <p:txBody>
            <a:bodyPr/>
            <a:lstStyle/>
            <a:p>
              <a:endParaRPr lang="en-US" sz="2000"/>
            </a:p>
          </p:txBody>
        </p:sp>
        <p:sp>
          <p:nvSpPr>
            <p:cNvPr id="15" name="Line 12">
              <a:extLst>
                <a:ext uri="{FF2B5EF4-FFF2-40B4-BE49-F238E27FC236}">
                  <a16:creationId xmlns:a16="http://schemas.microsoft.com/office/drawing/2014/main" id="{F43575BB-59FC-4728-8BE3-E86F4396F2B8}"/>
                </a:ext>
              </a:extLst>
            </p:cNvPr>
            <p:cNvSpPr>
              <a:spLocks noChangeShapeType="1"/>
            </p:cNvSpPr>
            <p:nvPr/>
          </p:nvSpPr>
          <p:spPr bwMode="auto">
            <a:xfrm>
              <a:off x="4800600" y="2743200"/>
              <a:ext cx="0" cy="1600201"/>
            </a:xfrm>
            <a:prstGeom prst="line">
              <a:avLst/>
            </a:prstGeom>
            <a:grpFill/>
            <a:ln w="38100">
              <a:solidFill>
                <a:schemeClr val="accent1">
                  <a:lumMod val="60000"/>
                  <a:lumOff val="40000"/>
                </a:schemeClr>
              </a:solidFill>
              <a:round/>
              <a:headEnd/>
              <a:tailEnd/>
            </a:ln>
          </p:spPr>
          <p:txBody>
            <a:bodyPr/>
            <a:lstStyle/>
            <a:p>
              <a:endParaRPr lang="en-US" sz="2000"/>
            </a:p>
          </p:txBody>
        </p:sp>
        <p:sp>
          <p:nvSpPr>
            <p:cNvPr id="16" name="Line 21">
              <a:extLst>
                <a:ext uri="{FF2B5EF4-FFF2-40B4-BE49-F238E27FC236}">
                  <a16:creationId xmlns:a16="http://schemas.microsoft.com/office/drawing/2014/main" id="{48DC4DF9-E2B4-441F-936D-944957E6F6B3}"/>
                </a:ext>
              </a:extLst>
            </p:cNvPr>
            <p:cNvSpPr>
              <a:spLocks noChangeShapeType="1"/>
            </p:cNvSpPr>
            <p:nvPr/>
          </p:nvSpPr>
          <p:spPr bwMode="auto">
            <a:xfrm flipH="1">
              <a:off x="914400" y="4273550"/>
              <a:ext cx="3886200" cy="0"/>
            </a:xfrm>
            <a:prstGeom prst="line">
              <a:avLst/>
            </a:prstGeom>
            <a:grpFill/>
            <a:ln w="38100">
              <a:solidFill>
                <a:schemeClr val="accent1">
                  <a:lumMod val="60000"/>
                  <a:lumOff val="40000"/>
                </a:schemeClr>
              </a:solidFill>
              <a:round/>
              <a:headEnd/>
              <a:tailEnd/>
            </a:ln>
          </p:spPr>
          <p:txBody>
            <a:bodyPr/>
            <a:lstStyle/>
            <a:p>
              <a:endParaRPr lang="en-US" sz="2000"/>
            </a:p>
          </p:txBody>
        </p:sp>
        <p:sp>
          <p:nvSpPr>
            <p:cNvPr id="17" name="Text Box 26">
              <a:extLst>
                <a:ext uri="{FF2B5EF4-FFF2-40B4-BE49-F238E27FC236}">
                  <a16:creationId xmlns:a16="http://schemas.microsoft.com/office/drawing/2014/main" id="{1FDD514A-9CAB-4F4E-90CD-AFB7582BEEB1}"/>
                </a:ext>
              </a:extLst>
            </p:cNvPr>
            <p:cNvSpPr txBox="1">
              <a:spLocks noChangeArrowheads="1"/>
            </p:cNvSpPr>
            <p:nvPr/>
          </p:nvSpPr>
          <p:spPr bwMode="auto">
            <a:xfrm>
              <a:off x="5867400" y="4876800"/>
              <a:ext cx="2057400" cy="707886"/>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eaLnBrk="0" hangingPunct="0">
                <a:spcBef>
                  <a:spcPct val="50000"/>
                </a:spcBef>
              </a:pPr>
              <a:r>
                <a:rPr lang="en-US" sz="2000" b="1" dirty="0"/>
                <a:t>Local  VAVS  Committees</a:t>
              </a:r>
            </a:p>
          </p:txBody>
        </p:sp>
        <p:sp>
          <p:nvSpPr>
            <p:cNvPr id="18" name="Text Box 27">
              <a:extLst>
                <a:ext uri="{FF2B5EF4-FFF2-40B4-BE49-F238E27FC236}">
                  <a16:creationId xmlns:a16="http://schemas.microsoft.com/office/drawing/2014/main" id="{324BD8B9-2120-49EB-954E-AFBA7DB6997F}"/>
                </a:ext>
              </a:extLst>
            </p:cNvPr>
            <p:cNvSpPr txBox="1">
              <a:spLocks noChangeArrowheads="1"/>
            </p:cNvSpPr>
            <p:nvPr/>
          </p:nvSpPr>
          <p:spPr bwMode="auto">
            <a:xfrm>
              <a:off x="533400" y="3200400"/>
              <a:ext cx="2438400" cy="861774"/>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eaLnBrk="0" hangingPunct="0">
                <a:spcBef>
                  <a:spcPct val="50000"/>
                </a:spcBef>
              </a:pPr>
              <a:r>
                <a:rPr lang="en-US" sz="2000" b="1" dirty="0"/>
                <a:t>VACO CDCE</a:t>
              </a:r>
            </a:p>
            <a:p>
              <a:pPr algn="ctr" eaLnBrk="0" hangingPunct="0">
                <a:spcBef>
                  <a:spcPct val="50000"/>
                </a:spcBef>
              </a:pPr>
              <a:r>
                <a:rPr lang="en-US" sz="2000" b="1" dirty="0"/>
                <a:t>Responsibilities</a:t>
              </a:r>
            </a:p>
          </p:txBody>
        </p:sp>
        <p:sp>
          <p:nvSpPr>
            <p:cNvPr id="19" name="Text Box 30">
              <a:extLst>
                <a:ext uri="{FF2B5EF4-FFF2-40B4-BE49-F238E27FC236}">
                  <a16:creationId xmlns:a16="http://schemas.microsoft.com/office/drawing/2014/main" id="{D72EB88E-58A3-43B0-A12E-CC539CB95C61}"/>
                </a:ext>
              </a:extLst>
            </p:cNvPr>
            <p:cNvSpPr txBox="1">
              <a:spLocks noChangeArrowheads="1"/>
            </p:cNvSpPr>
            <p:nvPr/>
          </p:nvSpPr>
          <p:spPr bwMode="auto">
            <a:xfrm>
              <a:off x="4038600" y="4572000"/>
              <a:ext cx="1295400" cy="861774"/>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eaLnBrk="0" hangingPunct="0">
                <a:spcBef>
                  <a:spcPct val="50000"/>
                </a:spcBef>
              </a:pPr>
              <a:r>
                <a:rPr lang="en-US" sz="2000" b="1" dirty="0"/>
                <a:t>CDCE</a:t>
              </a:r>
            </a:p>
            <a:p>
              <a:pPr algn="ctr" eaLnBrk="0" hangingPunct="0">
                <a:spcBef>
                  <a:spcPct val="50000"/>
                </a:spcBef>
              </a:pPr>
              <a:r>
                <a:rPr lang="en-US" sz="2000" b="1" dirty="0"/>
                <a:t>Field Staff</a:t>
              </a:r>
            </a:p>
          </p:txBody>
        </p:sp>
        <p:sp>
          <p:nvSpPr>
            <p:cNvPr id="20" name="Line 33">
              <a:extLst>
                <a:ext uri="{FF2B5EF4-FFF2-40B4-BE49-F238E27FC236}">
                  <a16:creationId xmlns:a16="http://schemas.microsoft.com/office/drawing/2014/main" id="{488C2C85-4CC0-4BC1-A4FE-65CEE7A31ACD}"/>
                </a:ext>
              </a:extLst>
            </p:cNvPr>
            <p:cNvSpPr>
              <a:spLocks noChangeShapeType="1"/>
            </p:cNvSpPr>
            <p:nvPr/>
          </p:nvSpPr>
          <p:spPr bwMode="auto">
            <a:xfrm>
              <a:off x="3505200" y="5029200"/>
              <a:ext cx="533400" cy="6350"/>
            </a:xfrm>
            <a:prstGeom prst="line">
              <a:avLst/>
            </a:prstGeom>
            <a:grpFill/>
            <a:ln w="38100">
              <a:solidFill>
                <a:schemeClr val="accent1">
                  <a:lumMod val="60000"/>
                  <a:lumOff val="40000"/>
                </a:schemeClr>
              </a:solidFill>
              <a:prstDash val="dash"/>
              <a:round/>
              <a:headEnd/>
              <a:tailEnd/>
            </a:ln>
          </p:spPr>
          <p:txBody>
            <a:bodyPr/>
            <a:lstStyle/>
            <a:p>
              <a:endParaRPr lang="en-US" sz="2000"/>
            </a:p>
          </p:txBody>
        </p:sp>
        <p:sp>
          <p:nvSpPr>
            <p:cNvPr id="21" name="Text Box 22">
              <a:extLst>
                <a:ext uri="{FF2B5EF4-FFF2-40B4-BE49-F238E27FC236}">
                  <a16:creationId xmlns:a16="http://schemas.microsoft.com/office/drawing/2014/main" id="{B4ED48B3-6A9F-415E-A97F-0B55D2E6CB83}"/>
                </a:ext>
              </a:extLst>
            </p:cNvPr>
            <p:cNvSpPr txBox="1">
              <a:spLocks noChangeArrowheads="1"/>
            </p:cNvSpPr>
            <p:nvPr/>
          </p:nvSpPr>
          <p:spPr bwMode="auto">
            <a:xfrm>
              <a:off x="2819400" y="1828800"/>
              <a:ext cx="3103086" cy="946862"/>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eaLnBrk="0" hangingPunct="0">
                <a:lnSpc>
                  <a:spcPct val="75000"/>
                </a:lnSpc>
                <a:spcBef>
                  <a:spcPct val="25000"/>
                </a:spcBef>
              </a:pPr>
              <a:r>
                <a:rPr lang="en-US" sz="2000" b="1" dirty="0"/>
                <a:t>Sabrina C. Clark</a:t>
              </a:r>
            </a:p>
            <a:p>
              <a:pPr algn="ctr" eaLnBrk="0" hangingPunct="0">
                <a:lnSpc>
                  <a:spcPct val="75000"/>
                </a:lnSpc>
                <a:spcBef>
                  <a:spcPct val="25000"/>
                </a:spcBef>
              </a:pPr>
              <a:r>
                <a:rPr lang="en-US" sz="2000" b="1" dirty="0"/>
                <a:t>Director</a:t>
              </a:r>
            </a:p>
            <a:p>
              <a:pPr algn="ctr" eaLnBrk="0" hangingPunct="0">
                <a:lnSpc>
                  <a:spcPct val="75000"/>
                </a:lnSpc>
                <a:spcBef>
                  <a:spcPct val="25000"/>
                </a:spcBef>
              </a:pPr>
              <a:r>
                <a:rPr lang="en-US" sz="2000" b="1" dirty="0"/>
                <a:t>VA CDCE Office</a:t>
              </a:r>
            </a:p>
          </p:txBody>
        </p:sp>
        <p:sp>
          <p:nvSpPr>
            <p:cNvPr id="22" name="Line 3">
              <a:extLst>
                <a:ext uri="{FF2B5EF4-FFF2-40B4-BE49-F238E27FC236}">
                  <a16:creationId xmlns:a16="http://schemas.microsoft.com/office/drawing/2014/main" id="{9FEC4C42-D083-409D-AAA9-08EC059DF7C0}"/>
                </a:ext>
              </a:extLst>
            </p:cNvPr>
            <p:cNvSpPr>
              <a:spLocks noChangeShapeType="1"/>
            </p:cNvSpPr>
            <p:nvPr/>
          </p:nvSpPr>
          <p:spPr bwMode="auto">
            <a:xfrm flipV="1">
              <a:off x="7696200" y="2743200"/>
              <a:ext cx="0" cy="762000"/>
            </a:xfrm>
            <a:prstGeom prst="line">
              <a:avLst/>
            </a:prstGeom>
            <a:grpFill/>
            <a:ln w="38100">
              <a:solidFill>
                <a:schemeClr val="accent1">
                  <a:lumMod val="60000"/>
                  <a:lumOff val="40000"/>
                </a:schemeClr>
              </a:solidFill>
              <a:prstDash val="dash"/>
              <a:round/>
              <a:headEnd/>
              <a:tailEnd/>
            </a:ln>
          </p:spPr>
          <p:txBody>
            <a:bodyPr/>
            <a:lstStyle/>
            <a:p>
              <a:endParaRPr lang="en-US" sz="2000"/>
            </a:p>
          </p:txBody>
        </p:sp>
        <p:sp>
          <p:nvSpPr>
            <p:cNvPr id="23" name="Text Box 23">
              <a:extLst>
                <a:ext uri="{FF2B5EF4-FFF2-40B4-BE49-F238E27FC236}">
                  <a16:creationId xmlns:a16="http://schemas.microsoft.com/office/drawing/2014/main" id="{A253B346-E01C-48D1-8BAF-9EADED9E89E0}"/>
                </a:ext>
              </a:extLst>
            </p:cNvPr>
            <p:cNvSpPr txBox="1">
              <a:spLocks noChangeArrowheads="1"/>
            </p:cNvSpPr>
            <p:nvPr/>
          </p:nvSpPr>
          <p:spPr bwMode="auto">
            <a:xfrm>
              <a:off x="7086600" y="1752600"/>
              <a:ext cx="1819275" cy="1015663"/>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eaLnBrk="0" hangingPunct="0">
                <a:spcBef>
                  <a:spcPct val="50000"/>
                </a:spcBef>
              </a:pPr>
              <a:r>
                <a:rPr lang="en-US" sz="2000" b="1" dirty="0"/>
                <a:t>VAVS National Executive Committee</a:t>
              </a:r>
            </a:p>
          </p:txBody>
        </p:sp>
        <p:sp>
          <p:nvSpPr>
            <p:cNvPr id="24" name="Text Box 25">
              <a:extLst>
                <a:ext uri="{FF2B5EF4-FFF2-40B4-BE49-F238E27FC236}">
                  <a16:creationId xmlns:a16="http://schemas.microsoft.com/office/drawing/2014/main" id="{7D7D69D8-A441-4E27-ACA9-D6EFA30A02C1}"/>
                </a:ext>
              </a:extLst>
            </p:cNvPr>
            <p:cNvSpPr txBox="1">
              <a:spLocks noChangeArrowheads="1"/>
            </p:cNvSpPr>
            <p:nvPr/>
          </p:nvSpPr>
          <p:spPr bwMode="auto">
            <a:xfrm>
              <a:off x="5867400" y="3505200"/>
              <a:ext cx="2320926" cy="1015663"/>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eaLnBrk="0" hangingPunct="0">
                <a:spcBef>
                  <a:spcPct val="50000"/>
                </a:spcBef>
              </a:pPr>
              <a:r>
                <a:rPr lang="en-US" sz="2000" b="1" dirty="0"/>
                <a:t>VAVS National Advisory Committee</a:t>
              </a:r>
            </a:p>
          </p:txBody>
        </p:sp>
        <p:sp>
          <p:nvSpPr>
            <p:cNvPr id="25" name="Line 33">
              <a:extLst>
                <a:ext uri="{FF2B5EF4-FFF2-40B4-BE49-F238E27FC236}">
                  <a16:creationId xmlns:a16="http://schemas.microsoft.com/office/drawing/2014/main" id="{89EC3887-5326-40F6-B9AD-BA086891E8A6}"/>
                </a:ext>
              </a:extLst>
            </p:cNvPr>
            <p:cNvSpPr>
              <a:spLocks noChangeShapeType="1"/>
            </p:cNvSpPr>
            <p:nvPr/>
          </p:nvSpPr>
          <p:spPr bwMode="auto">
            <a:xfrm>
              <a:off x="1447800" y="5105400"/>
              <a:ext cx="533400" cy="6350"/>
            </a:xfrm>
            <a:prstGeom prst="line">
              <a:avLst/>
            </a:prstGeom>
            <a:grpFill/>
            <a:ln w="38100">
              <a:solidFill>
                <a:schemeClr val="accent1">
                  <a:lumMod val="60000"/>
                  <a:lumOff val="40000"/>
                </a:schemeClr>
              </a:solidFill>
              <a:prstDash val="dash"/>
              <a:round/>
              <a:headEnd/>
              <a:tailEnd/>
            </a:ln>
          </p:spPr>
          <p:txBody>
            <a:bodyPr/>
            <a:lstStyle/>
            <a:p>
              <a:endParaRPr lang="en-US" sz="2000"/>
            </a:p>
          </p:txBody>
        </p:sp>
        <p:sp>
          <p:nvSpPr>
            <p:cNvPr id="26" name="Text Box 31">
              <a:extLst>
                <a:ext uri="{FF2B5EF4-FFF2-40B4-BE49-F238E27FC236}">
                  <a16:creationId xmlns:a16="http://schemas.microsoft.com/office/drawing/2014/main" id="{9130F025-5AB7-4639-9427-98A7504993E7}"/>
                </a:ext>
              </a:extLst>
            </p:cNvPr>
            <p:cNvSpPr txBox="1">
              <a:spLocks noChangeArrowheads="1"/>
            </p:cNvSpPr>
            <p:nvPr/>
          </p:nvSpPr>
          <p:spPr bwMode="auto">
            <a:xfrm>
              <a:off x="1828800" y="4572000"/>
              <a:ext cx="1697038" cy="707886"/>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eaLnBrk="0" hangingPunct="0">
                <a:spcBef>
                  <a:spcPct val="50000"/>
                </a:spcBef>
              </a:pPr>
              <a:r>
                <a:rPr lang="en-US" sz="2000" b="1" dirty="0"/>
                <a:t>CDCE VISN Liaison Chiefs</a:t>
              </a:r>
            </a:p>
          </p:txBody>
        </p:sp>
        <p:sp>
          <p:nvSpPr>
            <p:cNvPr id="27" name="Text Box 30">
              <a:extLst>
                <a:ext uri="{FF2B5EF4-FFF2-40B4-BE49-F238E27FC236}">
                  <a16:creationId xmlns:a16="http://schemas.microsoft.com/office/drawing/2014/main" id="{64CF4664-7E65-4624-9F7B-A15CF00B6159}"/>
                </a:ext>
              </a:extLst>
            </p:cNvPr>
            <p:cNvSpPr txBox="1">
              <a:spLocks noChangeArrowheads="1"/>
            </p:cNvSpPr>
            <p:nvPr/>
          </p:nvSpPr>
          <p:spPr bwMode="auto">
            <a:xfrm>
              <a:off x="152400" y="4572000"/>
              <a:ext cx="1447800" cy="1015663"/>
            </a:xfrm>
            <a:prstGeom prst="rect">
              <a:avLst/>
            </a:prstGeom>
            <a:grpFill/>
            <a:ln w="158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eaLnBrk="0" hangingPunct="0">
                <a:spcBef>
                  <a:spcPct val="50000"/>
                </a:spcBef>
              </a:pPr>
              <a:r>
                <a:rPr lang="en-US" sz="2000" b="1" dirty="0"/>
                <a:t>Field Resource Team</a:t>
              </a:r>
            </a:p>
          </p:txBody>
        </p:sp>
      </p:grpSp>
    </p:spTree>
    <p:extLst>
      <p:ext uri="{BB962C8B-B14F-4D97-AF65-F5344CB8AC3E}">
        <p14:creationId xmlns:p14="http://schemas.microsoft.com/office/powerpoint/2010/main" val="2124452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A64B60-A3A3-42EE-976B-7E51EE7F8BBA}"/>
              </a:ext>
            </a:extLst>
          </p:cNvPr>
          <p:cNvSpPr txBox="1"/>
          <p:nvPr/>
        </p:nvSpPr>
        <p:spPr>
          <a:xfrm>
            <a:off x="731520" y="450166"/>
            <a:ext cx="10367889" cy="1446550"/>
          </a:xfrm>
          <a:prstGeom prst="rect">
            <a:avLst/>
          </a:prstGeom>
          <a:solidFill>
            <a:srgbClr val="00B0F0"/>
          </a:solidFill>
        </p:spPr>
        <p:txBody>
          <a:bodyPr wrap="square" rtlCol="0">
            <a:spAutoFit/>
          </a:bodyPr>
          <a:lstStyle/>
          <a:p>
            <a:pPr algn="ctr"/>
            <a:endParaRPr lang="en-US" sz="2400" dirty="0">
              <a:latin typeface="Georgia" panose="02040502050405020303" pitchFamily="18" charset="0"/>
            </a:endParaRPr>
          </a:p>
          <a:p>
            <a:pPr algn="ctr"/>
            <a:r>
              <a:rPr lang="en-US" sz="4000" dirty="0">
                <a:solidFill>
                  <a:schemeClr val="bg1"/>
                </a:solidFill>
                <a:latin typeface="Georgia" panose="02040502050405020303" pitchFamily="18" charset="0"/>
              </a:rPr>
              <a:t>National Advisory Committee (NAC)</a:t>
            </a:r>
          </a:p>
          <a:p>
            <a:pPr algn="ctr"/>
            <a:endParaRPr lang="en-US" sz="2400" dirty="0">
              <a:latin typeface="Georgia" panose="02040502050405020303" pitchFamily="18" charset="0"/>
            </a:endParaRPr>
          </a:p>
        </p:txBody>
      </p:sp>
      <p:sp>
        <p:nvSpPr>
          <p:cNvPr id="3" name="TextBox 2">
            <a:extLst>
              <a:ext uri="{FF2B5EF4-FFF2-40B4-BE49-F238E27FC236}">
                <a16:creationId xmlns:a16="http://schemas.microsoft.com/office/drawing/2014/main" id="{6BA34D4E-72A2-4690-8FE0-CCF0299E2E4F}"/>
              </a:ext>
            </a:extLst>
          </p:cNvPr>
          <p:cNvSpPr txBox="1"/>
          <p:nvPr/>
        </p:nvSpPr>
        <p:spPr>
          <a:xfrm>
            <a:off x="998806" y="2250831"/>
            <a:ext cx="9791114" cy="2862322"/>
          </a:xfrm>
          <a:prstGeom prst="rect">
            <a:avLst/>
          </a:prstGeom>
          <a:noFill/>
        </p:spPr>
        <p:txBody>
          <a:bodyPr wrap="square" rtlCol="0">
            <a:spAutoFit/>
          </a:bodyPr>
          <a:lstStyle/>
          <a:p>
            <a:pPr marL="342900" indent="-342900">
              <a:lnSpc>
                <a:spcPct val="90000"/>
              </a:lnSpc>
              <a:spcBef>
                <a:spcPct val="20000"/>
              </a:spcBef>
              <a:buClr>
                <a:schemeClr val="tx1"/>
              </a:buClr>
              <a:buFontTx/>
              <a:buChar char="•"/>
            </a:pPr>
            <a:r>
              <a:rPr lang="en-US" sz="2400" dirty="0">
                <a:cs typeface="Arial" pitchFamily="34" charset="0"/>
              </a:rPr>
              <a:t>Established by VA Circular No. 117 in 1946</a:t>
            </a:r>
            <a:endParaRPr lang="en-US" sz="1200" dirty="0">
              <a:cs typeface="Arial" pitchFamily="34" charset="0"/>
            </a:endParaRPr>
          </a:p>
          <a:p>
            <a:pPr marL="342900" indent="-342900">
              <a:lnSpc>
                <a:spcPct val="90000"/>
              </a:lnSpc>
              <a:spcBef>
                <a:spcPct val="20000"/>
              </a:spcBef>
              <a:buClr>
                <a:schemeClr val="tx1"/>
              </a:buClr>
              <a:buFontTx/>
              <a:buChar char="•"/>
            </a:pPr>
            <a:endParaRPr lang="en-US" sz="1200" dirty="0">
              <a:cs typeface="Arial" pitchFamily="34" charset="0"/>
            </a:endParaRPr>
          </a:p>
          <a:p>
            <a:pPr marL="342900" indent="-342900">
              <a:lnSpc>
                <a:spcPct val="90000"/>
              </a:lnSpc>
              <a:spcBef>
                <a:spcPct val="20000"/>
              </a:spcBef>
              <a:buClr>
                <a:schemeClr val="tx1"/>
              </a:buClr>
              <a:buFontTx/>
              <a:buChar char="•"/>
            </a:pPr>
            <a:r>
              <a:rPr lang="en-US" sz="2400" dirty="0">
                <a:cs typeface="Arial" pitchFamily="34" charset="0"/>
              </a:rPr>
              <a:t>Became a federally chartered advisory committee in February 1973</a:t>
            </a:r>
          </a:p>
          <a:p>
            <a:pPr marL="342900" indent="-342900">
              <a:lnSpc>
                <a:spcPct val="90000"/>
              </a:lnSpc>
              <a:spcBef>
                <a:spcPct val="20000"/>
              </a:spcBef>
              <a:buClr>
                <a:schemeClr val="tx1"/>
              </a:buClr>
              <a:buFontTx/>
              <a:buChar char="•"/>
            </a:pPr>
            <a:endParaRPr lang="en-US" sz="1200" dirty="0">
              <a:cs typeface="Arial" pitchFamily="34" charset="0"/>
            </a:endParaRPr>
          </a:p>
          <a:p>
            <a:pPr marL="342900" indent="-342900">
              <a:lnSpc>
                <a:spcPct val="90000"/>
              </a:lnSpc>
              <a:spcBef>
                <a:spcPct val="20000"/>
              </a:spcBef>
              <a:buClr>
                <a:schemeClr val="tx1"/>
              </a:buClr>
              <a:buFontTx/>
              <a:buChar char="•"/>
            </a:pPr>
            <a:r>
              <a:rPr lang="en-US" sz="2400" dirty="0">
                <a:cs typeface="Arial" pitchFamily="34" charset="0"/>
              </a:rPr>
              <a:t>Advises the Secretary of Veterans Affairs, and is responsible for:</a:t>
            </a:r>
          </a:p>
          <a:p>
            <a:pPr marL="800100" lvl="3" indent="-342900">
              <a:lnSpc>
                <a:spcPct val="90000"/>
              </a:lnSpc>
              <a:spcBef>
                <a:spcPct val="20000"/>
              </a:spcBef>
              <a:buClr>
                <a:schemeClr val="tx1"/>
              </a:buClr>
              <a:buFontTx/>
              <a:buChar char="•"/>
            </a:pPr>
            <a:r>
              <a:rPr lang="en-US" sz="2400" dirty="0">
                <a:cs typeface="Arial" pitchFamily="34" charset="0"/>
              </a:rPr>
              <a:t>Coordinating and promoting the VAVS program</a:t>
            </a:r>
          </a:p>
          <a:p>
            <a:pPr marL="800100" lvl="3" indent="-342900">
              <a:lnSpc>
                <a:spcPct val="90000"/>
              </a:lnSpc>
              <a:spcBef>
                <a:spcPct val="20000"/>
              </a:spcBef>
              <a:buClr>
                <a:schemeClr val="tx1"/>
              </a:buClr>
              <a:buFontTx/>
              <a:buChar char="•"/>
            </a:pPr>
            <a:r>
              <a:rPr lang="en-US" sz="2400" dirty="0">
                <a:cs typeface="Arial" pitchFamily="34" charset="0"/>
              </a:rPr>
              <a:t>Communicating VA policies to various organization constituencies</a:t>
            </a:r>
          </a:p>
          <a:p>
            <a:pPr marL="800100" lvl="3" indent="-342900">
              <a:lnSpc>
                <a:spcPct val="90000"/>
              </a:lnSpc>
              <a:spcBef>
                <a:spcPct val="20000"/>
              </a:spcBef>
              <a:buClr>
                <a:schemeClr val="tx1"/>
              </a:buClr>
              <a:buFontTx/>
              <a:buChar char="•"/>
            </a:pPr>
            <a:r>
              <a:rPr lang="en-US" sz="2400" dirty="0">
                <a:cs typeface="Arial" pitchFamily="34" charset="0"/>
              </a:rPr>
              <a:t>Making recommendations to improve VA CDCE services to Veterans</a:t>
            </a:r>
          </a:p>
        </p:txBody>
      </p:sp>
    </p:spTree>
    <p:extLst>
      <p:ext uri="{BB962C8B-B14F-4D97-AF65-F5344CB8AC3E}">
        <p14:creationId xmlns:p14="http://schemas.microsoft.com/office/powerpoint/2010/main" val="2211403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4B06E7-97A4-4C6E-93A8-34DF59ABCFA3}"/>
              </a:ext>
            </a:extLst>
          </p:cNvPr>
          <p:cNvSpPr txBox="1"/>
          <p:nvPr/>
        </p:nvSpPr>
        <p:spPr>
          <a:xfrm>
            <a:off x="731520" y="464234"/>
            <a:ext cx="9917723" cy="1815882"/>
          </a:xfrm>
          <a:prstGeom prst="rect">
            <a:avLst/>
          </a:prstGeom>
          <a:solidFill>
            <a:srgbClr val="00B0F0"/>
          </a:solidFill>
        </p:spPr>
        <p:txBody>
          <a:bodyPr wrap="square" rtlCol="0">
            <a:spAutoFit/>
          </a:bodyPr>
          <a:lstStyle/>
          <a:p>
            <a:pPr algn="ctr"/>
            <a:endParaRPr lang="en-US" sz="1600" dirty="0">
              <a:latin typeface="Georgia" panose="02040502050405020303" pitchFamily="18" charset="0"/>
            </a:endParaRPr>
          </a:p>
          <a:p>
            <a:pPr algn="ctr"/>
            <a:r>
              <a:rPr lang="en-US" sz="4000" dirty="0">
                <a:latin typeface="Georgia" panose="02040502050405020303" pitchFamily="18" charset="0"/>
              </a:rPr>
              <a:t>Responsibilities of the </a:t>
            </a:r>
          </a:p>
          <a:p>
            <a:pPr algn="ctr"/>
            <a:r>
              <a:rPr lang="en-US" sz="4000" dirty="0">
                <a:latin typeface="Georgia" panose="02040502050405020303" pitchFamily="18" charset="0"/>
              </a:rPr>
              <a:t>VAVS National Representative (Directeur)</a:t>
            </a:r>
          </a:p>
          <a:p>
            <a:pPr algn="ctr"/>
            <a:endParaRPr lang="en-US" sz="1600" dirty="0">
              <a:latin typeface="Georgia" panose="02040502050405020303" pitchFamily="18" charset="0"/>
            </a:endParaRPr>
          </a:p>
        </p:txBody>
      </p:sp>
      <p:sp>
        <p:nvSpPr>
          <p:cNvPr id="3" name="TextBox 2">
            <a:extLst>
              <a:ext uri="{FF2B5EF4-FFF2-40B4-BE49-F238E27FC236}">
                <a16:creationId xmlns:a16="http://schemas.microsoft.com/office/drawing/2014/main" id="{5795F810-6533-4124-83F0-C49A6231C249}"/>
              </a:ext>
            </a:extLst>
          </p:cNvPr>
          <p:cNvSpPr txBox="1"/>
          <p:nvPr/>
        </p:nvSpPr>
        <p:spPr>
          <a:xfrm>
            <a:off x="1012874" y="2588455"/>
            <a:ext cx="9537895" cy="3046988"/>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Official liaison between La Societe and CDCE CO in all aspects of the CDCE (VAVS) program</a:t>
            </a:r>
          </a:p>
          <a:p>
            <a:pPr>
              <a:buClr>
                <a:schemeClr val="tx1"/>
              </a:buClr>
            </a:pPr>
            <a:endParaRPr lang="en-US" sz="2400" dirty="0">
              <a:latin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Assists Grande Chef de Gare’s, Correspondants or VAVS Directeur’s and the National Certifying Official in the selection and certification/decertification of local VAVS Reps/Deps</a:t>
            </a:r>
          </a:p>
          <a:p>
            <a:pPr marL="171450" indent="-171450">
              <a:buClr>
                <a:schemeClr val="tx1"/>
              </a:buCl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Provides initial guidance and information to local Reps and Deps</a:t>
            </a:r>
          </a:p>
        </p:txBody>
      </p:sp>
      <p:pic>
        <p:nvPicPr>
          <p:cNvPr id="4" name="Picture 3">
            <a:extLst>
              <a:ext uri="{FF2B5EF4-FFF2-40B4-BE49-F238E27FC236}">
                <a16:creationId xmlns:a16="http://schemas.microsoft.com/office/drawing/2014/main" id="{62B10D7B-1D6D-4A2D-9280-64EC2CD43F69}"/>
              </a:ext>
            </a:extLst>
          </p:cNvPr>
          <p:cNvPicPr>
            <a:picLocks noChangeAspect="1"/>
          </p:cNvPicPr>
          <p:nvPr/>
        </p:nvPicPr>
        <p:blipFill>
          <a:blip r:embed="rId2"/>
          <a:stretch>
            <a:fillRect/>
          </a:stretch>
        </p:blipFill>
        <p:spPr>
          <a:xfrm>
            <a:off x="7105650" y="5533800"/>
            <a:ext cx="3924300" cy="1324199"/>
          </a:xfrm>
          <a:prstGeom prst="rect">
            <a:avLst/>
          </a:prstGeom>
        </p:spPr>
      </p:pic>
    </p:spTree>
    <p:extLst>
      <p:ext uri="{BB962C8B-B14F-4D97-AF65-F5344CB8AC3E}">
        <p14:creationId xmlns:p14="http://schemas.microsoft.com/office/powerpoint/2010/main" val="60519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4B06E7-97A4-4C6E-93A8-34DF59ABCFA3}"/>
              </a:ext>
            </a:extLst>
          </p:cNvPr>
          <p:cNvSpPr txBox="1"/>
          <p:nvPr/>
        </p:nvSpPr>
        <p:spPr>
          <a:xfrm>
            <a:off x="731520" y="464234"/>
            <a:ext cx="9917723" cy="1815882"/>
          </a:xfrm>
          <a:prstGeom prst="rect">
            <a:avLst/>
          </a:prstGeom>
          <a:solidFill>
            <a:srgbClr val="00B0F0"/>
          </a:solidFill>
        </p:spPr>
        <p:txBody>
          <a:bodyPr wrap="square" rtlCol="0">
            <a:spAutoFit/>
          </a:bodyPr>
          <a:lstStyle/>
          <a:p>
            <a:pPr algn="ctr"/>
            <a:endParaRPr lang="en-US" sz="1600" dirty="0">
              <a:latin typeface="Georgia" panose="02040502050405020303" pitchFamily="18" charset="0"/>
            </a:endParaRPr>
          </a:p>
          <a:p>
            <a:pPr algn="ctr"/>
            <a:r>
              <a:rPr lang="en-US" sz="4000" dirty="0">
                <a:latin typeface="Georgia" panose="02040502050405020303" pitchFamily="18" charset="0"/>
              </a:rPr>
              <a:t>Responsibilities of the </a:t>
            </a:r>
          </a:p>
          <a:p>
            <a:pPr algn="ctr"/>
            <a:r>
              <a:rPr lang="en-US" sz="4000" dirty="0">
                <a:latin typeface="Georgia" panose="02040502050405020303" pitchFamily="18" charset="0"/>
              </a:rPr>
              <a:t>Grande Directeur VAVS </a:t>
            </a:r>
          </a:p>
          <a:p>
            <a:pPr algn="ctr"/>
            <a:endParaRPr lang="en-US" sz="1600" dirty="0">
              <a:latin typeface="Georgia" panose="02040502050405020303" pitchFamily="18" charset="0"/>
            </a:endParaRPr>
          </a:p>
        </p:txBody>
      </p:sp>
      <p:sp>
        <p:nvSpPr>
          <p:cNvPr id="3" name="Rectangle 2"/>
          <p:cNvSpPr/>
          <p:nvPr/>
        </p:nvSpPr>
        <p:spPr>
          <a:xfrm>
            <a:off x="731521" y="2796328"/>
            <a:ext cx="9917722" cy="3046988"/>
          </a:xfrm>
          <a:prstGeom prst="rect">
            <a:avLst/>
          </a:prstGeom>
        </p:spPr>
        <p:txBody>
          <a:bodyPr wrap="square">
            <a:spAutoFit/>
          </a:bodyPr>
          <a:lstStyle/>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Official liaison between his/her Grande and Nationale Directeur  in all aspects of the VAVS(CDCE) program</a:t>
            </a:r>
          </a:p>
          <a:p>
            <a:pPr>
              <a:buClr>
                <a:schemeClr val="tx1"/>
              </a:buClr>
            </a:pPr>
            <a:endParaRPr lang="en-US" sz="2400" dirty="0">
              <a:latin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Assists Grande Chef de </a:t>
            </a:r>
            <a:r>
              <a:rPr lang="en-US" sz="2400" dirty="0" err="1">
                <a:latin typeface="Calibri" panose="020F0502020204030204" pitchFamily="34" charset="0"/>
                <a:cs typeface="Calibri" panose="020F0502020204030204" pitchFamily="34" charset="0"/>
              </a:rPr>
              <a:t>Gare’s</a:t>
            </a:r>
            <a:r>
              <a:rPr lang="en-US" sz="2400" dirty="0">
                <a:latin typeface="Calibri" panose="020F0502020204030204" pitchFamily="34" charset="0"/>
                <a:cs typeface="Calibri" panose="020F0502020204030204" pitchFamily="34" charset="0"/>
              </a:rPr>
              <a:t>, Correspondants or Locale VAVS Directeur’s in the selection and certification/decertification of local VAVS Reps/Deps</a:t>
            </a:r>
          </a:p>
          <a:p>
            <a:pPr marL="171450" indent="-171450">
              <a:buClr>
                <a:schemeClr val="tx1"/>
              </a:buCl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Ensures that La </a:t>
            </a:r>
            <a:r>
              <a:rPr lang="en-US" sz="2400" dirty="0" err="1">
                <a:latin typeface="Calibri" panose="020F0502020204030204" pitchFamily="34" charset="0"/>
                <a:cs typeface="Calibri" panose="020F0502020204030204" pitchFamily="34" charset="0"/>
              </a:rPr>
              <a:t>Soceite</a:t>
            </a:r>
            <a:r>
              <a:rPr lang="en-US" sz="2400" dirty="0">
                <a:latin typeface="Calibri" panose="020F0502020204030204" pitchFamily="34" charset="0"/>
                <a:cs typeface="Calibri" panose="020F0502020204030204" pitchFamily="34" charset="0"/>
              </a:rPr>
              <a:t> is represented in all VA Facilities within his/her Area of Responsibility</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343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5A3AC9-CDF2-4032-AAC0-9813B821CE8B}"/>
              </a:ext>
            </a:extLst>
          </p:cNvPr>
          <p:cNvSpPr txBox="1"/>
          <p:nvPr/>
        </p:nvSpPr>
        <p:spPr>
          <a:xfrm>
            <a:off x="661182" y="309489"/>
            <a:ext cx="10705513" cy="1200329"/>
          </a:xfrm>
          <a:prstGeom prst="rect">
            <a:avLst/>
          </a:prstGeom>
          <a:solidFill>
            <a:srgbClr val="00B0F0"/>
          </a:solidFill>
        </p:spPr>
        <p:txBody>
          <a:bodyPr wrap="square" rtlCol="0">
            <a:spAutoFit/>
          </a:bodyPr>
          <a:lstStyle/>
          <a:p>
            <a:pPr algn="ctr"/>
            <a:endParaRPr lang="en-US" sz="2000" dirty="0">
              <a:latin typeface="Georgia" panose="02040502050405020303" pitchFamily="18" charset="0"/>
            </a:endParaRPr>
          </a:p>
          <a:p>
            <a:pPr algn="ctr"/>
            <a:r>
              <a:rPr lang="en-US" sz="3200" dirty="0">
                <a:solidFill>
                  <a:schemeClr val="bg1"/>
                </a:solidFill>
                <a:latin typeface="Georgia" panose="02040502050405020303" pitchFamily="18" charset="0"/>
              </a:rPr>
              <a:t>Local VAVS Rep/Dep Responsibilities</a:t>
            </a:r>
          </a:p>
          <a:p>
            <a:pPr algn="ctr"/>
            <a:endParaRPr lang="en-US" sz="2000" dirty="0">
              <a:latin typeface="Georgia" panose="02040502050405020303" pitchFamily="18" charset="0"/>
            </a:endParaRPr>
          </a:p>
        </p:txBody>
      </p:sp>
      <p:sp>
        <p:nvSpPr>
          <p:cNvPr id="5" name="Text Box 7">
            <a:extLst>
              <a:ext uri="{FF2B5EF4-FFF2-40B4-BE49-F238E27FC236}">
                <a16:creationId xmlns:a16="http://schemas.microsoft.com/office/drawing/2014/main" id="{7B85E6EB-7B67-47E4-96A3-3EC3E37C94A6}"/>
              </a:ext>
            </a:extLst>
          </p:cNvPr>
          <p:cNvSpPr txBox="1">
            <a:spLocks noChangeArrowheads="1"/>
          </p:cNvSpPr>
          <p:nvPr/>
        </p:nvSpPr>
        <p:spPr bwMode="auto">
          <a:xfrm>
            <a:off x="825306" y="1892319"/>
            <a:ext cx="4070250" cy="3971344"/>
          </a:xfrm>
          <a:prstGeom prst="rect">
            <a:avLst/>
          </a:prstGeom>
          <a:noFill/>
          <a:ln w="9525">
            <a:noFill/>
            <a:miter lim="800000"/>
            <a:headEnd/>
            <a:tailEnd/>
          </a:ln>
        </p:spPr>
        <p:txBody>
          <a:bodyPr wrap="square">
            <a:spAutoFit/>
          </a:bodyPr>
          <a:lstStyle/>
          <a:p>
            <a:pPr marL="228600" indent="-228600">
              <a:lnSpc>
                <a:spcPct val="85000"/>
              </a:lnSpc>
              <a:spcBef>
                <a:spcPct val="25000"/>
              </a:spcBef>
              <a:buFont typeface="Arial" pitchFamily="34" charset="0"/>
              <a:buChar char="•"/>
            </a:pPr>
            <a:r>
              <a:rPr lang="en-US" sz="2200" dirty="0">
                <a:latin typeface="Calibri" panose="020F0502020204030204" pitchFamily="34" charset="0"/>
                <a:cs typeface="Calibri" panose="020F0502020204030204" pitchFamily="34" charset="0"/>
              </a:rPr>
              <a:t>Contact  the Local CDCE (VAVS) Chief or designee upon receiving Certification</a:t>
            </a:r>
          </a:p>
          <a:p>
            <a:pPr marL="228600" indent="-228600">
              <a:lnSpc>
                <a:spcPct val="85000"/>
              </a:lnSpc>
              <a:spcBef>
                <a:spcPct val="25000"/>
              </a:spcBef>
              <a:buFont typeface="Arial" pitchFamily="34" charset="0"/>
              <a:buChar char="•"/>
            </a:pPr>
            <a:r>
              <a:rPr lang="en-US" sz="2200" dirty="0">
                <a:latin typeface="Calibri" panose="020F0502020204030204" pitchFamily="34" charset="0"/>
                <a:cs typeface="Calibri" panose="020F0502020204030204" pitchFamily="34" charset="0"/>
              </a:rPr>
              <a:t>Complete orientation &amp; training to become an RS volunteer</a:t>
            </a:r>
          </a:p>
          <a:p>
            <a:pPr marL="228600" indent="-228600">
              <a:lnSpc>
                <a:spcPct val="85000"/>
              </a:lnSpc>
              <a:spcBef>
                <a:spcPct val="25000"/>
              </a:spcBef>
              <a:buFont typeface="Arial" pitchFamily="34" charset="0"/>
              <a:buChar char="•"/>
            </a:pPr>
            <a:r>
              <a:rPr lang="en-US" sz="2200" dirty="0">
                <a:latin typeface="Calibri" panose="020F0502020204030204" pitchFamily="34" charset="0"/>
                <a:cs typeface="Calibri" panose="020F0502020204030204" pitchFamily="34" charset="0"/>
              </a:rPr>
              <a:t>Assist with improving the CDCE (VAVS) program</a:t>
            </a:r>
          </a:p>
          <a:p>
            <a:pPr marL="228600" indent="-228600">
              <a:lnSpc>
                <a:spcPct val="85000"/>
              </a:lnSpc>
              <a:spcBef>
                <a:spcPct val="25000"/>
              </a:spcBef>
              <a:buFont typeface="Arial" pitchFamily="34" charset="0"/>
              <a:buChar char="•"/>
            </a:pPr>
            <a:r>
              <a:rPr lang="en-US" sz="2200" dirty="0">
                <a:latin typeface="Calibri" panose="020F0502020204030204" pitchFamily="34" charset="0"/>
                <a:cs typeface="Calibri" panose="020F0502020204030204" pitchFamily="34" charset="0"/>
              </a:rPr>
              <a:t>Provide input/feedback to  VA staff &amp; VAVS Committee</a:t>
            </a:r>
          </a:p>
          <a:p>
            <a:pPr marL="228600" indent="-228600">
              <a:lnSpc>
                <a:spcPct val="85000"/>
              </a:lnSpc>
              <a:spcBef>
                <a:spcPct val="25000"/>
              </a:spcBef>
              <a:buFont typeface="Arial" pitchFamily="34" charset="0"/>
              <a:buChar char="•"/>
            </a:pPr>
            <a:r>
              <a:rPr lang="en-US" sz="2200" dirty="0">
                <a:latin typeface="Calibri" panose="020F0502020204030204" pitchFamily="34" charset="0"/>
                <a:cs typeface="Calibri" panose="020F0502020204030204" pitchFamily="34" charset="0"/>
              </a:rPr>
              <a:t>Recruit volunteers</a:t>
            </a:r>
          </a:p>
          <a:p>
            <a:pPr marL="228600" indent="-228600">
              <a:lnSpc>
                <a:spcPct val="85000"/>
              </a:lnSpc>
              <a:spcBef>
                <a:spcPct val="25000"/>
              </a:spcBef>
              <a:buFont typeface="Arial" pitchFamily="34" charset="0"/>
              <a:buChar char="•"/>
            </a:pPr>
            <a:r>
              <a:rPr lang="en-US" sz="2200" dirty="0">
                <a:latin typeface="Calibri" panose="020F0502020204030204" pitchFamily="34" charset="0"/>
                <a:cs typeface="Calibri" panose="020F0502020204030204" pitchFamily="34" charset="0"/>
              </a:rPr>
              <a:t>Promote donations of financial &amp; material goods</a:t>
            </a:r>
          </a:p>
        </p:txBody>
      </p:sp>
      <p:cxnSp>
        <p:nvCxnSpPr>
          <p:cNvPr id="9" name="Straight Connector 8">
            <a:extLst>
              <a:ext uri="{FF2B5EF4-FFF2-40B4-BE49-F238E27FC236}">
                <a16:creationId xmlns:a16="http://schemas.microsoft.com/office/drawing/2014/main" id="{63B071BF-00DE-4015-9AE1-D866B68AA7F6}"/>
              </a:ext>
            </a:extLst>
          </p:cNvPr>
          <p:cNvCxnSpPr>
            <a:cxnSpLocks/>
          </p:cNvCxnSpPr>
          <p:nvPr/>
        </p:nvCxnSpPr>
        <p:spPr bwMode="auto">
          <a:xfrm>
            <a:off x="661182" y="1752600"/>
            <a:ext cx="10705513" cy="0"/>
          </a:xfrm>
          <a:prstGeom prst="line">
            <a:avLst/>
          </a:prstGeom>
          <a:ln w="38100">
            <a:solidFill>
              <a:srgbClr val="92D05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E2311508-049E-4B67-824C-91CEC949B809}"/>
              </a:ext>
            </a:extLst>
          </p:cNvPr>
          <p:cNvCxnSpPr>
            <a:cxnSpLocks/>
          </p:cNvCxnSpPr>
          <p:nvPr/>
        </p:nvCxnSpPr>
        <p:spPr bwMode="auto">
          <a:xfrm>
            <a:off x="5603631" y="1816119"/>
            <a:ext cx="0" cy="4571999"/>
          </a:xfrm>
          <a:prstGeom prst="line">
            <a:avLst/>
          </a:prstGeom>
          <a:ln w="38100">
            <a:solidFill>
              <a:srgbClr val="92D05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6" name="Rectangle 15">
            <a:extLst>
              <a:ext uri="{FF2B5EF4-FFF2-40B4-BE49-F238E27FC236}">
                <a16:creationId xmlns:a16="http://schemas.microsoft.com/office/drawing/2014/main" id="{4848EE86-AEA8-4707-9FAE-2367C8150D0E}"/>
              </a:ext>
            </a:extLst>
          </p:cNvPr>
          <p:cNvSpPr/>
          <p:nvPr/>
        </p:nvSpPr>
        <p:spPr>
          <a:xfrm>
            <a:off x="6302328" y="1995383"/>
            <a:ext cx="5508746" cy="4819781"/>
          </a:xfrm>
          <a:prstGeom prst="rect">
            <a:avLst/>
          </a:prstGeom>
        </p:spPr>
        <p:txBody>
          <a:bodyPr wrap="square">
            <a:spAutoFit/>
          </a:bodyPr>
          <a:lstStyle/>
          <a:p>
            <a:pPr marL="228600" indent="-228600" eaLnBrk="0" hangingPunct="0">
              <a:lnSpc>
                <a:spcPct val="85000"/>
              </a:lnSpc>
              <a:spcBef>
                <a:spcPct val="25000"/>
              </a:spcBef>
              <a:buFont typeface="Arial" pitchFamily="34" charset="0"/>
              <a:buChar char="•"/>
            </a:pPr>
            <a:r>
              <a:rPr lang="en-US" sz="2400" dirty="0">
                <a:latin typeface="Calibri" panose="020F0502020204030204" pitchFamily="34" charset="0"/>
                <a:cs typeface="Calibri" panose="020F0502020204030204" pitchFamily="34" charset="0"/>
              </a:rPr>
              <a:t>Attend and participate in VAVS Committee meetings</a:t>
            </a:r>
          </a:p>
          <a:p>
            <a:pPr marL="228600" indent="-228600" eaLnBrk="0" hangingPunct="0">
              <a:lnSpc>
                <a:spcPct val="85000"/>
              </a:lnSpc>
              <a:spcBef>
                <a:spcPct val="25000"/>
              </a:spcBef>
              <a:buFont typeface="Arial" pitchFamily="34" charset="0"/>
              <a:buChar char="•"/>
            </a:pPr>
            <a:r>
              <a:rPr lang="en-US" sz="2400" dirty="0">
                <a:latin typeface="Calibri" panose="020F0502020204030204" pitchFamily="34" charset="0"/>
                <a:cs typeface="Calibri" panose="020F0502020204030204" pitchFamily="34" charset="0"/>
              </a:rPr>
              <a:t>Assist in the removal of organization’s volunteers when necessary</a:t>
            </a:r>
          </a:p>
          <a:p>
            <a:pPr marL="228600" indent="-228600" eaLnBrk="0" hangingPunct="0">
              <a:lnSpc>
                <a:spcPct val="85000"/>
              </a:lnSpc>
              <a:spcBef>
                <a:spcPct val="25000"/>
              </a:spcBef>
              <a:buFont typeface="Arial" pitchFamily="34" charset="0"/>
              <a:buChar char="•"/>
            </a:pPr>
            <a:r>
              <a:rPr lang="en-US" sz="2400" dirty="0">
                <a:latin typeface="Calibri" panose="020F0502020204030204" pitchFamily="34" charset="0"/>
                <a:cs typeface="Calibri" panose="020F0502020204030204" pitchFamily="34" charset="0"/>
              </a:rPr>
              <a:t>Serve on subcommittees and task groups</a:t>
            </a:r>
          </a:p>
          <a:p>
            <a:pPr marL="228600" indent="-228600" eaLnBrk="0" hangingPunct="0">
              <a:lnSpc>
                <a:spcPct val="85000"/>
              </a:lnSpc>
              <a:spcBef>
                <a:spcPct val="25000"/>
              </a:spcBef>
              <a:buFont typeface="Arial" pitchFamily="34" charset="0"/>
              <a:buChar char="•"/>
            </a:pPr>
            <a:r>
              <a:rPr lang="en-US" sz="2400" dirty="0">
                <a:latin typeface="Calibri" panose="020F0502020204030204" pitchFamily="34" charset="0"/>
                <a:cs typeface="Calibri" panose="020F0502020204030204" pitchFamily="34" charset="0"/>
              </a:rPr>
              <a:t>Maintain organization’s records (hours, donations)</a:t>
            </a:r>
          </a:p>
          <a:p>
            <a:pPr marL="228600" indent="-228600" eaLnBrk="0" hangingPunct="0">
              <a:lnSpc>
                <a:spcPct val="85000"/>
              </a:lnSpc>
              <a:spcBef>
                <a:spcPct val="25000"/>
              </a:spcBef>
              <a:buFont typeface="Arial" pitchFamily="34" charset="0"/>
              <a:buChar char="•"/>
            </a:pPr>
            <a:r>
              <a:rPr lang="en-US" sz="2400" dirty="0">
                <a:latin typeface="Calibri" panose="020F0502020204030204" pitchFamily="34" charset="0"/>
                <a:cs typeface="Calibri" panose="020F0502020204030204" pitchFamily="34" charset="0"/>
              </a:rPr>
              <a:t>Coordinate facility activities and projects</a:t>
            </a:r>
          </a:p>
          <a:p>
            <a:pPr marL="228600" indent="-228600" eaLnBrk="0" hangingPunct="0">
              <a:lnSpc>
                <a:spcPct val="85000"/>
              </a:lnSpc>
              <a:spcBef>
                <a:spcPct val="25000"/>
              </a:spcBef>
              <a:buFont typeface="Arial" pitchFamily="34" charset="0"/>
              <a:buChar char="•"/>
            </a:pPr>
            <a:r>
              <a:rPr lang="en-US" sz="2400" dirty="0">
                <a:latin typeface="Calibri" panose="020F0502020204030204" pitchFamily="34" charset="0"/>
                <a:cs typeface="Calibri" panose="020F0502020204030204" pitchFamily="34" charset="0"/>
              </a:rPr>
              <a:t>Conduct Annual Joint Reviews Advise &amp; inform organization of CDCE (VAVS) and VA issues and concerns</a:t>
            </a:r>
          </a:p>
          <a:p>
            <a:pPr marL="228600" indent="-228600" eaLnBrk="0" hangingPunct="0">
              <a:lnSpc>
                <a:spcPct val="85000"/>
              </a:lnSpc>
              <a:spcBef>
                <a:spcPct val="25000"/>
              </a:spcBef>
              <a:buFont typeface="Arial" pitchFamily="34" charset="0"/>
              <a:buChar char="•"/>
            </a:pPr>
            <a:endParaRPr lang="en-US" sz="2400" dirty="0">
              <a:latin typeface="Calibri" panose="020F0502020204030204" pitchFamily="34" charset="0"/>
              <a:cs typeface="Calibri" panose="020F0502020204030204" pitchFamily="34" charset="0"/>
            </a:endParaRPr>
          </a:p>
          <a:p>
            <a:pPr marL="228600" indent="-228600" eaLnBrk="0" hangingPunct="0">
              <a:lnSpc>
                <a:spcPct val="85000"/>
              </a:lnSpc>
              <a:spcBef>
                <a:spcPct val="25000"/>
              </a:spcBef>
              <a:buFont typeface="Arial"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2448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22D15F-537F-4639-A4FB-95D55C794E9D}"/>
              </a:ext>
            </a:extLst>
          </p:cNvPr>
          <p:cNvSpPr txBox="1"/>
          <p:nvPr/>
        </p:nvSpPr>
        <p:spPr>
          <a:xfrm>
            <a:off x="647114" y="351692"/>
            <a:ext cx="10564837" cy="1200329"/>
          </a:xfrm>
          <a:prstGeom prst="rect">
            <a:avLst/>
          </a:prstGeom>
          <a:solidFill>
            <a:srgbClr val="00B0F0"/>
          </a:solidFill>
        </p:spPr>
        <p:txBody>
          <a:bodyPr wrap="square" rtlCol="0">
            <a:spAutoFit/>
          </a:bodyPr>
          <a:lstStyle/>
          <a:p>
            <a:pPr algn="ctr"/>
            <a:endParaRPr lang="en-US" sz="2400" dirty="0">
              <a:latin typeface="Georgia" panose="02040502050405020303" pitchFamily="18" charset="0"/>
            </a:endParaRPr>
          </a:p>
          <a:p>
            <a:pPr algn="ctr"/>
            <a:r>
              <a:rPr lang="en-US" sz="2400" dirty="0">
                <a:latin typeface="Georgia" panose="02040502050405020303" pitchFamily="18" charset="0"/>
              </a:rPr>
              <a:t>Qualifications of a Great Volunteer</a:t>
            </a:r>
          </a:p>
          <a:p>
            <a:pPr algn="ctr"/>
            <a:endParaRPr lang="en-US" sz="2400" dirty="0">
              <a:latin typeface="Georgia" panose="02040502050405020303" pitchFamily="18" charset="0"/>
            </a:endParaRPr>
          </a:p>
        </p:txBody>
      </p:sp>
      <p:sp>
        <p:nvSpPr>
          <p:cNvPr id="3" name="TextBox 2">
            <a:extLst>
              <a:ext uri="{FF2B5EF4-FFF2-40B4-BE49-F238E27FC236}">
                <a16:creationId xmlns:a16="http://schemas.microsoft.com/office/drawing/2014/main" id="{B3AFD5B7-0C57-4A69-9549-ABEA8F7AC082}"/>
              </a:ext>
            </a:extLst>
          </p:cNvPr>
          <p:cNvSpPr txBox="1"/>
          <p:nvPr/>
        </p:nvSpPr>
        <p:spPr>
          <a:xfrm>
            <a:off x="928468" y="1814732"/>
            <a:ext cx="9945858" cy="4154984"/>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Sincere interest in the welfare of Veteran patients and a desire to help them</a:t>
            </a:r>
          </a:p>
          <a:p>
            <a:pPr marL="285750" indent="-285750">
              <a:buClr>
                <a:schemeClr val="tx1"/>
              </a:buCl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Ability to work with others</a:t>
            </a:r>
          </a:p>
          <a:p>
            <a:pPr marL="285750" indent="-285750">
              <a:buClr>
                <a:schemeClr val="tx1"/>
              </a:buCl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Leadership – “Most essential trait of a Rep/Deputy Rep”</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Knowledge of La Societe and VA</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Ability to communicate and disseminate information</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And the most important qualification…</a:t>
            </a:r>
          </a:p>
        </p:txBody>
      </p:sp>
    </p:spTree>
    <p:extLst>
      <p:ext uri="{BB962C8B-B14F-4D97-AF65-F5344CB8AC3E}">
        <p14:creationId xmlns:p14="http://schemas.microsoft.com/office/powerpoint/2010/main" val="4129292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CCDAC2-BABB-4DB7-BF6B-555DA0FC009C}"/>
              </a:ext>
            </a:extLst>
          </p:cNvPr>
          <p:cNvSpPr txBox="1"/>
          <p:nvPr/>
        </p:nvSpPr>
        <p:spPr>
          <a:xfrm>
            <a:off x="717452" y="450166"/>
            <a:ext cx="10086536" cy="1508105"/>
          </a:xfrm>
          <a:prstGeom prst="rect">
            <a:avLst/>
          </a:prstGeom>
          <a:solidFill>
            <a:srgbClr val="00B0F0"/>
          </a:solidFill>
        </p:spPr>
        <p:txBody>
          <a:bodyPr wrap="square" rtlCol="0">
            <a:spAutoFit/>
          </a:bodyPr>
          <a:lstStyle/>
          <a:p>
            <a:pPr algn="ctr"/>
            <a:endParaRPr lang="en-US" sz="2400" dirty="0">
              <a:latin typeface="Georgia" panose="02040502050405020303" pitchFamily="18" charset="0"/>
            </a:endParaRPr>
          </a:p>
          <a:p>
            <a:pPr algn="ctr"/>
            <a:r>
              <a:rPr lang="en-US" sz="4400" dirty="0">
                <a:solidFill>
                  <a:schemeClr val="bg1"/>
                </a:solidFill>
                <a:latin typeface="Georgia" panose="02040502050405020303" pitchFamily="18" charset="0"/>
              </a:rPr>
              <a:t>Ability to Attend….</a:t>
            </a:r>
          </a:p>
          <a:p>
            <a:pPr algn="ctr"/>
            <a:endParaRPr lang="en-US" sz="2400" dirty="0">
              <a:latin typeface="Georgia" panose="02040502050405020303" pitchFamily="18" charset="0"/>
            </a:endParaRPr>
          </a:p>
        </p:txBody>
      </p:sp>
      <p:sp>
        <p:nvSpPr>
          <p:cNvPr id="4" name="TextBox 3">
            <a:extLst>
              <a:ext uri="{FF2B5EF4-FFF2-40B4-BE49-F238E27FC236}">
                <a16:creationId xmlns:a16="http://schemas.microsoft.com/office/drawing/2014/main" id="{41C43BF3-1D7C-48F6-AB33-03869555BF3A}"/>
              </a:ext>
            </a:extLst>
          </p:cNvPr>
          <p:cNvSpPr txBox="1"/>
          <p:nvPr/>
        </p:nvSpPr>
        <p:spPr>
          <a:xfrm>
            <a:off x="1104314" y="1958271"/>
            <a:ext cx="9312812" cy="1077218"/>
          </a:xfrm>
          <a:prstGeom prst="rect">
            <a:avLst/>
          </a:prstGeom>
          <a:noFill/>
        </p:spPr>
        <p:txBody>
          <a:bodyPr wrap="square" rtlCol="0">
            <a:spAutoFit/>
          </a:bodyPr>
          <a:lstStyle/>
          <a:p>
            <a:pPr algn="ctr"/>
            <a:r>
              <a:rPr lang="en-US" sz="3200" dirty="0">
                <a:solidFill>
                  <a:srgbClr val="0070C0"/>
                </a:solidFill>
                <a:latin typeface="Aharoni" panose="02010803020104030203" pitchFamily="2" charset="-79"/>
                <a:cs typeface="Aharoni" panose="02010803020104030203" pitchFamily="2" charset="-79"/>
              </a:rPr>
              <a:t>Regularly Scheduled</a:t>
            </a:r>
          </a:p>
          <a:p>
            <a:pPr algn="ctr"/>
            <a:r>
              <a:rPr lang="en-US" sz="3200" dirty="0">
                <a:solidFill>
                  <a:srgbClr val="0070C0"/>
                </a:solidFill>
                <a:latin typeface="Aharoni" panose="02010803020104030203" pitchFamily="2" charset="-79"/>
                <a:cs typeface="Aharoni" panose="02010803020104030203" pitchFamily="2" charset="-79"/>
              </a:rPr>
              <a:t>VAVS Committee Meetings</a:t>
            </a:r>
          </a:p>
        </p:txBody>
      </p:sp>
      <p:pic>
        <p:nvPicPr>
          <p:cNvPr id="5" name="Picture 4">
            <a:extLst>
              <a:ext uri="{FF2B5EF4-FFF2-40B4-BE49-F238E27FC236}">
                <a16:creationId xmlns:a16="http://schemas.microsoft.com/office/drawing/2014/main" id="{77ACDFED-1BB9-4AD9-8723-8CAAD430A1AF}"/>
              </a:ext>
            </a:extLst>
          </p:cNvPr>
          <p:cNvPicPr>
            <a:picLocks noChangeAspect="1"/>
          </p:cNvPicPr>
          <p:nvPr/>
        </p:nvPicPr>
        <p:blipFill>
          <a:blip r:embed="rId2"/>
          <a:stretch>
            <a:fillRect/>
          </a:stretch>
        </p:blipFill>
        <p:spPr>
          <a:xfrm>
            <a:off x="1223888" y="3048000"/>
            <a:ext cx="9312812" cy="3577884"/>
          </a:xfrm>
          <a:prstGeom prst="rect">
            <a:avLst/>
          </a:prstGeom>
          <a:effectLst>
            <a:softEdge rad="228600"/>
          </a:effectLst>
        </p:spPr>
      </p:pic>
    </p:spTree>
    <p:extLst>
      <p:ext uri="{BB962C8B-B14F-4D97-AF65-F5344CB8AC3E}">
        <p14:creationId xmlns:p14="http://schemas.microsoft.com/office/powerpoint/2010/main" val="4278082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5" name="Rectangle 3"/>
          <p:cNvSpPr>
            <a:spLocks noGrp="1" noChangeArrowheads="1"/>
          </p:cNvSpPr>
          <p:nvPr>
            <p:ph idx="1"/>
          </p:nvPr>
        </p:nvSpPr>
        <p:spPr>
          <a:xfrm>
            <a:off x="406400" y="1752600"/>
            <a:ext cx="9956800" cy="4419600"/>
          </a:xfrm>
        </p:spPr>
        <p:txBody>
          <a:bodyPr/>
          <a:lstStyle/>
          <a:p>
            <a:r>
              <a:rPr lang="en-US" sz="3600" dirty="0">
                <a:cs typeface="Arial" pitchFamily="34" charset="0"/>
              </a:rPr>
              <a:t>To gain work experience</a:t>
            </a:r>
          </a:p>
          <a:p>
            <a:r>
              <a:rPr lang="en-US" sz="3600" dirty="0">
                <a:cs typeface="Arial" pitchFamily="34" charset="0"/>
              </a:rPr>
              <a:t>To learn new skills</a:t>
            </a:r>
          </a:p>
          <a:p>
            <a:r>
              <a:rPr lang="en-US" sz="3600" dirty="0">
                <a:cs typeface="Arial" pitchFamily="34" charset="0"/>
              </a:rPr>
              <a:t>To meet new people</a:t>
            </a:r>
          </a:p>
          <a:p>
            <a:r>
              <a:rPr lang="en-US" sz="3600" dirty="0">
                <a:cs typeface="Arial" pitchFamily="34" charset="0"/>
              </a:rPr>
              <a:t>To give something back</a:t>
            </a:r>
          </a:p>
          <a:p>
            <a:r>
              <a:rPr lang="en-US" sz="3600" dirty="0">
                <a:cs typeface="Arial" pitchFamily="34" charset="0"/>
              </a:rPr>
              <a:t>To be of service to others</a:t>
            </a:r>
          </a:p>
          <a:p>
            <a:r>
              <a:rPr lang="en-US" sz="3600" dirty="0">
                <a:cs typeface="Arial" pitchFamily="34" charset="0"/>
              </a:rPr>
              <a:t>Social Interaction</a:t>
            </a:r>
          </a:p>
        </p:txBody>
      </p:sp>
      <p:sp>
        <p:nvSpPr>
          <p:cNvPr id="197634" name="Rectangle 2"/>
          <p:cNvSpPr>
            <a:spLocks noGrp="1" noChangeArrowheads="1"/>
          </p:cNvSpPr>
          <p:nvPr>
            <p:ph type="title"/>
          </p:nvPr>
        </p:nvSpPr>
        <p:spPr>
          <a:xfrm>
            <a:off x="304800" y="304800"/>
            <a:ext cx="11582400" cy="1295400"/>
          </a:xfrm>
        </p:spPr>
        <p:txBody>
          <a:bodyPr anchor="ctr"/>
          <a:lstStyle/>
          <a:p>
            <a:pPr algn="ctr" eaLnBrk="1" hangingPunct="1"/>
            <a:r>
              <a:rPr lang="en-US" sz="4400" dirty="0">
                <a:latin typeface="Georgia" pitchFamily="18" charset="0"/>
                <a:cs typeface="Arial" pitchFamily="34" charset="0"/>
              </a:rPr>
              <a:t>Why Volunteer?</a:t>
            </a:r>
          </a:p>
        </p:txBody>
      </p:sp>
      <p:pic>
        <p:nvPicPr>
          <p:cNvPr id="6" name="Picture 7" descr="http://www.dis.anl.gov/images/ep1.jpg"/>
          <p:cNvPicPr>
            <a:picLocks noChangeAspect="1" noChangeArrowheads="1"/>
          </p:cNvPicPr>
          <p:nvPr/>
        </p:nvPicPr>
        <p:blipFill>
          <a:blip r:embed="rId3" cstate="print"/>
          <a:srcRect/>
          <a:stretch>
            <a:fillRect/>
          </a:stretch>
        </p:blipFill>
        <p:spPr bwMode="auto">
          <a:xfrm>
            <a:off x="7721601" y="2743201"/>
            <a:ext cx="3785732" cy="3538203"/>
          </a:xfrm>
          <a:prstGeom prst="rect">
            <a:avLst/>
          </a:prstGeom>
          <a:noFill/>
          <a:ln w="9525">
            <a:noFill/>
            <a:miter lim="800000"/>
            <a:headEnd/>
            <a:tailEnd/>
          </a:ln>
        </p:spPr>
      </p:pic>
    </p:spTree>
    <p:extLst>
      <p:ext uri="{BB962C8B-B14F-4D97-AF65-F5344CB8AC3E}">
        <p14:creationId xmlns:p14="http://schemas.microsoft.com/office/powerpoint/2010/main" val="3158282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97635"/>
                                        </p:tgtEl>
                                        <p:attrNameLst>
                                          <p:attrName>style.visibility</p:attrName>
                                        </p:attrNameLst>
                                      </p:cBhvr>
                                      <p:to>
                                        <p:strVal val="visible"/>
                                      </p:to>
                                    </p:set>
                                    <p:anim calcmode="lin" valueType="num">
                                      <p:cBhvr>
                                        <p:cTn id="7" dur="500" fill="hold"/>
                                        <p:tgtEl>
                                          <p:spTgt spid="197635"/>
                                        </p:tgtEl>
                                        <p:attrNameLst>
                                          <p:attrName>ppt_w</p:attrName>
                                        </p:attrNameLst>
                                      </p:cBhvr>
                                      <p:tavLst>
                                        <p:tav tm="0">
                                          <p:val>
                                            <p:fltVal val="0"/>
                                          </p:val>
                                        </p:tav>
                                        <p:tav tm="100000">
                                          <p:val>
                                            <p:strVal val="#ppt_w"/>
                                          </p:val>
                                        </p:tav>
                                      </p:tavLst>
                                    </p:anim>
                                    <p:anim calcmode="lin" valueType="num">
                                      <p:cBhvr>
                                        <p:cTn id="8" dur="500" fill="hold"/>
                                        <p:tgtEl>
                                          <p:spTgt spid="19763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9" name="Rectangle 3"/>
          <p:cNvSpPr>
            <a:spLocks noGrp="1" noChangeArrowheads="1"/>
          </p:cNvSpPr>
          <p:nvPr>
            <p:ph idx="1"/>
          </p:nvPr>
        </p:nvSpPr>
        <p:spPr>
          <a:xfrm>
            <a:off x="455332" y="1752600"/>
            <a:ext cx="11176000" cy="4495800"/>
          </a:xfrm>
        </p:spPr>
        <p:txBody>
          <a:bodyPr/>
          <a:lstStyle/>
          <a:p>
            <a:pPr>
              <a:lnSpc>
                <a:spcPct val="80000"/>
              </a:lnSpc>
              <a:spcBef>
                <a:spcPct val="50000"/>
              </a:spcBef>
              <a:buSzPct val="120000"/>
              <a:buFont typeface="Arial" pitchFamily="34" charset="0"/>
              <a:buChar char="•"/>
            </a:pPr>
            <a:r>
              <a:rPr kumimoji="1" lang="en-US" sz="1900" dirty="0">
                <a:cs typeface="Arial" pitchFamily="34" charset="0"/>
              </a:rPr>
              <a:t>Patient Ambassador/Red Vest Volunteer</a:t>
            </a:r>
            <a:endParaRPr kumimoji="1" lang="en-US" sz="1900" kern="1200" dirty="0">
              <a:cs typeface="Arial" pitchFamily="34" charset="0"/>
            </a:endParaRPr>
          </a:p>
          <a:p>
            <a:pPr>
              <a:lnSpc>
                <a:spcPct val="80000"/>
              </a:lnSpc>
              <a:spcBef>
                <a:spcPct val="50000"/>
              </a:spcBef>
              <a:buSzPct val="120000"/>
              <a:buFont typeface="Arial" pitchFamily="34" charset="0"/>
              <a:buChar char="•"/>
            </a:pPr>
            <a:r>
              <a:rPr kumimoji="1" lang="en-US" sz="1900" kern="1200" dirty="0">
                <a:cs typeface="Arial" pitchFamily="34" charset="0"/>
              </a:rPr>
              <a:t>Patient Escort</a:t>
            </a:r>
          </a:p>
          <a:p>
            <a:pPr>
              <a:lnSpc>
                <a:spcPct val="80000"/>
              </a:lnSpc>
              <a:spcBef>
                <a:spcPct val="50000"/>
              </a:spcBef>
              <a:buFont typeface="Arial" pitchFamily="34" charset="0"/>
              <a:buChar char="•"/>
            </a:pPr>
            <a:r>
              <a:rPr kumimoji="1" lang="en-US" sz="1900" kern="1200" dirty="0">
                <a:cs typeface="Arial" pitchFamily="34" charset="0"/>
              </a:rPr>
              <a:t>Volunteer Drivers (DAV / VTN &amp; Parking Lot Shuttle)</a:t>
            </a:r>
          </a:p>
          <a:p>
            <a:pPr>
              <a:lnSpc>
                <a:spcPct val="80000"/>
              </a:lnSpc>
              <a:spcBef>
                <a:spcPct val="50000"/>
              </a:spcBef>
              <a:buFont typeface="Arial" pitchFamily="34" charset="0"/>
              <a:buChar char="•"/>
            </a:pPr>
            <a:r>
              <a:rPr kumimoji="1" lang="en-US" sz="1900" kern="1200" dirty="0">
                <a:cs typeface="Arial" pitchFamily="34" charset="0"/>
              </a:rPr>
              <a:t>Clerical Positions</a:t>
            </a:r>
          </a:p>
          <a:p>
            <a:pPr>
              <a:lnSpc>
                <a:spcPct val="80000"/>
              </a:lnSpc>
              <a:spcBef>
                <a:spcPct val="50000"/>
              </a:spcBef>
              <a:buFont typeface="Arial" pitchFamily="34" charset="0"/>
              <a:buChar char="•"/>
            </a:pPr>
            <a:r>
              <a:rPr kumimoji="1" lang="en-US" sz="1900" kern="1200" dirty="0">
                <a:cs typeface="Arial" pitchFamily="34" charset="0"/>
              </a:rPr>
              <a:t>Information Desks / Guest Relations / Concierge Programs </a:t>
            </a:r>
          </a:p>
          <a:p>
            <a:pPr>
              <a:lnSpc>
                <a:spcPct val="80000"/>
              </a:lnSpc>
              <a:spcBef>
                <a:spcPct val="50000"/>
              </a:spcBef>
              <a:buFont typeface="Arial" pitchFamily="34" charset="0"/>
              <a:buChar char="•"/>
            </a:pPr>
            <a:r>
              <a:rPr kumimoji="1" lang="en-US" sz="1900" kern="1200" dirty="0">
                <a:cs typeface="Arial" pitchFamily="34" charset="0"/>
              </a:rPr>
              <a:t>Chaplain Service</a:t>
            </a:r>
          </a:p>
          <a:p>
            <a:pPr>
              <a:lnSpc>
                <a:spcPct val="80000"/>
              </a:lnSpc>
              <a:spcBef>
                <a:spcPct val="50000"/>
              </a:spcBef>
              <a:buFont typeface="Arial" pitchFamily="34" charset="0"/>
              <a:buChar char="•"/>
            </a:pPr>
            <a:r>
              <a:rPr kumimoji="1" lang="en-US" sz="1900" kern="1200" dirty="0">
                <a:cs typeface="Arial" pitchFamily="34" charset="0"/>
              </a:rPr>
              <a:t>Recreation Therapy</a:t>
            </a:r>
          </a:p>
          <a:p>
            <a:pPr>
              <a:lnSpc>
                <a:spcPct val="80000"/>
              </a:lnSpc>
              <a:spcBef>
                <a:spcPct val="50000"/>
              </a:spcBef>
              <a:buFont typeface="Arial" pitchFamily="34" charset="0"/>
              <a:buChar char="•"/>
            </a:pPr>
            <a:r>
              <a:rPr kumimoji="1" lang="en-US" sz="1900" kern="1200" dirty="0">
                <a:cs typeface="Arial" pitchFamily="34" charset="0"/>
              </a:rPr>
              <a:t>Nursing Service / Hospice / Palliative Care</a:t>
            </a:r>
          </a:p>
          <a:p>
            <a:pPr>
              <a:lnSpc>
                <a:spcPct val="80000"/>
              </a:lnSpc>
              <a:spcBef>
                <a:spcPct val="50000"/>
              </a:spcBef>
              <a:buFont typeface="Arial" pitchFamily="34" charset="0"/>
              <a:buChar char="•"/>
            </a:pPr>
            <a:r>
              <a:rPr kumimoji="1" lang="en-US" sz="1900" kern="1200" dirty="0">
                <a:cs typeface="Arial" pitchFamily="34" charset="0"/>
              </a:rPr>
              <a:t>Pharmacy Service</a:t>
            </a:r>
          </a:p>
          <a:p>
            <a:pPr>
              <a:lnSpc>
                <a:spcPct val="80000"/>
              </a:lnSpc>
              <a:spcBef>
                <a:spcPct val="50000"/>
              </a:spcBef>
              <a:buFont typeface="Arial" pitchFamily="34" charset="0"/>
              <a:buChar char="•"/>
            </a:pPr>
            <a:r>
              <a:rPr kumimoji="1" lang="en-US" sz="1900" kern="1200" dirty="0">
                <a:cs typeface="Arial" pitchFamily="34" charset="0"/>
              </a:rPr>
              <a:t>Waiting Room Attendants</a:t>
            </a:r>
          </a:p>
          <a:p>
            <a:pPr>
              <a:lnSpc>
                <a:spcPct val="80000"/>
              </a:lnSpc>
              <a:spcBef>
                <a:spcPct val="50000"/>
              </a:spcBef>
              <a:buFont typeface="Arial" pitchFamily="34" charset="0"/>
              <a:buChar char="•"/>
            </a:pPr>
            <a:r>
              <a:rPr kumimoji="1" lang="en-US" sz="1900" kern="1200" dirty="0">
                <a:cs typeface="Arial" pitchFamily="34" charset="0"/>
              </a:rPr>
              <a:t>Patient Meal Assistants</a:t>
            </a:r>
          </a:p>
          <a:p>
            <a:pPr>
              <a:lnSpc>
                <a:spcPct val="80000"/>
              </a:lnSpc>
              <a:spcBef>
                <a:spcPct val="50000"/>
              </a:spcBef>
              <a:buFont typeface="Arial" pitchFamily="34" charset="0"/>
              <a:buChar char="•"/>
            </a:pPr>
            <a:r>
              <a:rPr lang="en-US" sz="1900" dirty="0">
                <a:cs typeface="Arial" pitchFamily="34" charset="0"/>
              </a:rPr>
              <a:t>Respite Care</a:t>
            </a:r>
          </a:p>
          <a:p>
            <a:pPr>
              <a:lnSpc>
                <a:spcPct val="80000"/>
              </a:lnSpc>
              <a:spcBef>
                <a:spcPct val="50000"/>
              </a:spcBef>
              <a:buFont typeface="Arial" pitchFamily="34" charset="0"/>
              <a:buChar char="•"/>
            </a:pPr>
            <a:endParaRPr kumimoji="1" lang="en-US" sz="2000" kern="1200" dirty="0">
              <a:cs typeface="Arial" pitchFamily="34" charset="0"/>
            </a:endParaRPr>
          </a:p>
          <a:p>
            <a:pPr marL="0" indent="0">
              <a:lnSpc>
                <a:spcPct val="80000"/>
              </a:lnSpc>
              <a:spcBef>
                <a:spcPct val="50000"/>
              </a:spcBef>
              <a:buNone/>
            </a:pPr>
            <a:endParaRPr kumimoji="1" lang="en-US" sz="2000" kern="1200" dirty="0">
              <a:cs typeface="Arial" pitchFamily="34" charset="0"/>
            </a:endParaRPr>
          </a:p>
          <a:p>
            <a:pPr eaLnBrk="1" hangingPunct="1">
              <a:lnSpc>
                <a:spcPct val="80000"/>
              </a:lnSpc>
              <a:buNone/>
            </a:pPr>
            <a:endParaRPr lang="en-US" sz="2000" dirty="0"/>
          </a:p>
        </p:txBody>
      </p:sp>
      <p:sp>
        <p:nvSpPr>
          <p:cNvPr id="198658" name="Rectangle 2"/>
          <p:cNvSpPr>
            <a:spLocks noGrp="1" noChangeArrowheads="1"/>
          </p:cNvSpPr>
          <p:nvPr>
            <p:ph type="title"/>
          </p:nvPr>
        </p:nvSpPr>
        <p:spPr>
          <a:xfrm>
            <a:off x="508000" y="304800"/>
            <a:ext cx="11277600" cy="1295400"/>
          </a:xfrm>
        </p:spPr>
        <p:txBody>
          <a:bodyPr anchor="ctr"/>
          <a:lstStyle/>
          <a:p>
            <a:pPr algn="ctr" eaLnBrk="1" hangingPunct="1"/>
            <a:r>
              <a:rPr lang="en-US" sz="4400" dirty="0">
                <a:latin typeface="Georgia" pitchFamily="18" charset="0"/>
                <a:cs typeface="Arial" pitchFamily="34" charset="0"/>
              </a:rPr>
              <a:t>What Do Volunteers Do?</a:t>
            </a:r>
          </a:p>
        </p:txBody>
      </p:sp>
      <p:pic>
        <p:nvPicPr>
          <p:cNvPr id="6" name="Picture 5" descr="DAV VAN 1"/>
          <p:cNvPicPr>
            <a:picLocks noChangeAspect="1" noChangeArrowheads="1"/>
          </p:cNvPicPr>
          <p:nvPr/>
        </p:nvPicPr>
        <p:blipFill>
          <a:blip r:embed="rId3" cstate="print">
            <a:lum bright="24000"/>
          </a:blip>
          <a:srcRect/>
          <a:stretch>
            <a:fillRect/>
          </a:stretch>
        </p:blipFill>
        <p:spPr bwMode="auto">
          <a:xfrm rot="21135812">
            <a:off x="6461794" y="4515401"/>
            <a:ext cx="5339789" cy="2082518"/>
          </a:xfrm>
          <a:prstGeom prst="rect">
            <a:avLst/>
          </a:prstGeom>
          <a:noFill/>
          <a:ln w="9525">
            <a:noFill/>
            <a:miter lim="800000"/>
            <a:headEnd/>
            <a:tailEnd/>
          </a:ln>
          <a:effectLst/>
        </p:spPr>
      </p:pic>
      <p:pic>
        <p:nvPicPr>
          <p:cNvPr id="3" name="Picture 2"/>
          <p:cNvPicPr>
            <a:picLocks noChangeAspect="1"/>
          </p:cNvPicPr>
          <p:nvPr/>
        </p:nvPicPr>
        <p:blipFill>
          <a:blip r:embed="rId4"/>
          <a:stretch>
            <a:fillRect/>
          </a:stretch>
        </p:blipFill>
        <p:spPr>
          <a:xfrm>
            <a:off x="9033820" y="1963491"/>
            <a:ext cx="2089149" cy="2291828"/>
          </a:xfrm>
          <a:prstGeom prst="rect">
            <a:avLst/>
          </a:prstGeom>
          <a:effectLst>
            <a:softEdge rad="76200"/>
          </a:effectLst>
        </p:spPr>
      </p:pic>
    </p:spTree>
    <p:extLst>
      <p:ext uri="{BB962C8B-B14F-4D97-AF65-F5344CB8AC3E}">
        <p14:creationId xmlns:p14="http://schemas.microsoft.com/office/powerpoint/2010/main" val="217238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E3EA42-192D-48EE-9D11-AAEFE0BE01BC}"/>
              </a:ext>
            </a:extLst>
          </p:cNvPr>
          <p:cNvSpPr/>
          <p:nvPr/>
        </p:nvSpPr>
        <p:spPr>
          <a:xfrm>
            <a:off x="534572" y="323557"/>
            <a:ext cx="11141613" cy="15755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Georgia Pro Black" panose="02040A02050405020203" pitchFamily="18" charset="0"/>
              </a:rPr>
              <a:t>About the Presenter</a:t>
            </a:r>
          </a:p>
        </p:txBody>
      </p:sp>
      <p:sp>
        <p:nvSpPr>
          <p:cNvPr id="7" name="Content Placeholder 6">
            <a:extLst>
              <a:ext uri="{FF2B5EF4-FFF2-40B4-BE49-F238E27FC236}">
                <a16:creationId xmlns:a16="http://schemas.microsoft.com/office/drawing/2014/main" id="{49413084-C8C1-4087-893C-2B046FC129FA}"/>
              </a:ext>
            </a:extLst>
          </p:cNvPr>
          <p:cNvSpPr>
            <a:spLocks noGrp="1"/>
          </p:cNvSpPr>
          <p:nvPr>
            <p:ph idx="1"/>
          </p:nvPr>
        </p:nvSpPr>
        <p:spPr/>
        <p:txBody>
          <a:bodyPr>
            <a:normAutofit/>
          </a:bodyPr>
          <a:lstStyle/>
          <a:p>
            <a:pPr>
              <a:buFont typeface="Arial" panose="020B0604020202020204" pitchFamily="34" charset="0"/>
              <a:buChar char="•"/>
            </a:pPr>
            <a:r>
              <a:rPr lang="en-US" dirty="0"/>
              <a:t> </a:t>
            </a:r>
            <a:r>
              <a:rPr lang="en-US" sz="2400" dirty="0">
                <a:latin typeface="Arial Rounded MT Bold" panose="020F0704030504030204" pitchFamily="34" charset="0"/>
                <a:cs typeface="Calibri" panose="020F0502020204030204" pitchFamily="34" charset="0"/>
              </a:rPr>
              <a:t>Ron Rolfes</a:t>
            </a:r>
          </a:p>
          <a:p>
            <a:pPr marL="0" indent="0">
              <a:buNone/>
            </a:pPr>
            <a:r>
              <a:rPr lang="en-US" sz="2400" dirty="0">
                <a:latin typeface="Arial Rounded MT Bold" panose="020F07040305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US Air Force Retired</a:t>
            </a:r>
          </a:p>
          <a:p>
            <a:pPr marL="0" indent="0">
              <a:buNone/>
            </a:pPr>
            <a:r>
              <a:rPr lang="en-US" sz="2000" dirty="0">
                <a:latin typeface="Calibri" panose="020F0502020204030204" pitchFamily="34" charset="0"/>
                <a:cs typeface="Calibri" panose="020F0502020204030204" pitchFamily="34" charset="0"/>
              </a:rPr>
              <a:t>- Nationale Directeur VAVS/SVH</a:t>
            </a:r>
          </a:p>
          <a:p>
            <a:pPr marL="0" indent="0">
              <a:buNone/>
            </a:pPr>
            <a:r>
              <a:rPr lang="en-US" sz="2000" dirty="0">
                <a:latin typeface="Calibri" panose="020F0502020204030204" pitchFamily="34" charset="0"/>
                <a:cs typeface="Calibri" panose="020F0502020204030204" pitchFamily="34" charset="0"/>
              </a:rPr>
              <a:t>- VAVS Nationale Representative </a:t>
            </a:r>
          </a:p>
          <a:p>
            <a:pPr marL="0" indent="0">
              <a:buNone/>
            </a:pPr>
            <a:r>
              <a:rPr lang="en-US" sz="2000" dirty="0">
                <a:latin typeface="Calibri" panose="020F0502020204030204" pitchFamily="34" charset="0"/>
                <a:cs typeface="Calibri" panose="020F0502020204030204" pitchFamily="34" charset="0"/>
              </a:rPr>
              <a:t>- Co-Chair Partnership Sub-Committee on the VAVS National Advisory Committee</a:t>
            </a:r>
          </a:p>
          <a:p>
            <a:pPr marL="0" indent="0">
              <a:buNone/>
            </a:pPr>
            <a:r>
              <a:rPr lang="en-US" sz="2000" dirty="0">
                <a:latin typeface="Calibri" panose="020F0502020204030204" pitchFamily="34" charset="0"/>
                <a:cs typeface="Calibri" panose="020F0502020204030204" pitchFamily="34" charset="0"/>
              </a:rPr>
              <a:t>- Sous Chef de Chemin Der Fer 2005, Sous Directeur Membership 2001-2004, Grande Chef de                Gare du Germany 1999                                                                                                                                                                          </a:t>
            </a:r>
          </a:p>
          <a:p>
            <a:pPr marL="0" indent="0">
              <a:buNone/>
            </a:pPr>
            <a:r>
              <a:rPr lang="en-US" sz="2000" dirty="0">
                <a:latin typeface="Calibri" panose="020F0502020204030204" pitchFamily="34" charset="0"/>
                <a:cs typeface="Calibri" panose="020F0502020204030204" pitchFamily="34" charset="0"/>
              </a:rPr>
              <a:t>- 33 years of membership with La Societe</a:t>
            </a:r>
          </a:p>
          <a:p>
            <a:pPr marL="0" indent="0">
              <a:buNone/>
            </a:pPr>
            <a:r>
              <a:rPr lang="en-US" sz="2000" dirty="0">
                <a:latin typeface="Calibri" panose="020F0502020204030204" pitchFamily="34" charset="0"/>
                <a:cs typeface="Calibri" panose="020F0502020204030204" pitchFamily="34" charset="0"/>
              </a:rPr>
              <a:t> </a:t>
            </a:r>
          </a:p>
        </p:txBody>
      </p:sp>
      <p:pic>
        <p:nvPicPr>
          <p:cNvPr id="9" name="Picture 8">
            <a:extLst>
              <a:ext uri="{FF2B5EF4-FFF2-40B4-BE49-F238E27FC236}">
                <a16:creationId xmlns:a16="http://schemas.microsoft.com/office/drawing/2014/main" id="{C0A89E13-C948-4168-A8F9-ED90F5BAC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9874" y="5091316"/>
            <a:ext cx="1456006" cy="1456006"/>
          </a:xfrm>
          <a:prstGeom prst="rect">
            <a:avLst/>
          </a:prstGeom>
        </p:spPr>
      </p:pic>
    </p:spTree>
    <p:extLst>
      <p:ext uri="{BB962C8B-B14F-4D97-AF65-F5344CB8AC3E}">
        <p14:creationId xmlns:p14="http://schemas.microsoft.com/office/powerpoint/2010/main" val="3589714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5" name="Rectangle 3"/>
          <p:cNvSpPr>
            <a:spLocks noGrp="1" noChangeArrowheads="1"/>
          </p:cNvSpPr>
          <p:nvPr>
            <p:ph idx="1"/>
          </p:nvPr>
        </p:nvSpPr>
        <p:spPr>
          <a:xfrm>
            <a:off x="406400" y="1752600"/>
            <a:ext cx="10871200" cy="4648200"/>
          </a:xfrm>
        </p:spPr>
        <p:txBody>
          <a:bodyPr/>
          <a:lstStyle/>
          <a:p>
            <a:pPr eaLnBrk="1" hangingPunct="1"/>
            <a:r>
              <a:rPr lang="en-US" sz="2600" dirty="0">
                <a:cs typeface="Arial" pitchFamily="34" charset="0"/>
              </a:rPr>
              <a:t>Virtual Volunteers</a:t>
            </a:r>
          </a:p>
          <a:p>
            <a:pPr eaLnBrk="1" hangingPunct="1"/>
            <a:r>
              <a:rPr lang="en-US" sz="2600" dirty="0">
                <a:cs typeface="Arial" pitchFamily="34" charset="0"/>
              </a:rPr>
              <a:t>Fundraisers for Special Projects</a:t>
            </a:r>
          </a:p>
          <a:p>
            <a:pPr eaLnBrk="1" hangingPunct="1"/>
            <a:r>
              <a:rPr lang="en-US" sz="2600" dirty="0">
                <a:cs typeface="Arial" pitchFamily="34" charset="0"/>
              </a:rPr>
              <a:t>Volunteer Team Leaders</a:t>
            </a:r>
          </a:p>
          <a:p>
            <a:pPr eaLnBrk="1" hangingPunct="1"/>
            <a:r>
              <a:rPr lang="en-US" sz="2600" dirty="0">
                <a:cs typeface="Arial" pitchFamily="34" charset="0"/>
              </a:rPr>
              <a:t>Recruiters</a:t>
            </a:r>
          </a:p>
          <a:p>
            <a:pPr eaLnBrk="1" hangingPunct="1"/>
            <a:r>
              <a:rPr lang="en-US" sz="2600" dirty="0">
                <a:cs typeface="Arial" pitchFamily="34" charset="0"/>
              </a:rPr>
              <a:t>Speakers Bureau Organizer or Participant</a:t>
            </a:r>
          </a:p>
          <a:p>
            <a:pPr eaLnBrk="1" hangingPunct="1"/>
            <a:r>
              <a:rPr lang="en-US" sz="2600" dirty="0">
                <a:cs typeface="Arial" pitchFamily="34" charset="0"/>
              </a:rPr>
              <a:t>Trainers &amp; Educators</a:t>
            </a:r>
          </a:p>
          <a:p>
            <a:pPr eaLnBrk="1" hangingPunct="1"/>
            <a:r>
              <a:rPr lang="en-US" sz="2600" dirty="0">
                <a:cs typeface="Arial" pitchFamily="34" charset="0"/>
              </a:rPr>
              <a:t>Writers (newsletters, recruitment ads, grants, social media posts)</a:t>
            </a:r>
          </a:p>
          <a:p>
            <a:pPr eaLnBrk="1" hangingPunct="1"/>
            <a:r>
              <a:rPr lang="en-US" sz="2600" dirty="0">
                <a:cs typeface="Arial" pitchFamily="34" charset="0"/>
              </a:rPr>
              <a:t>Community Liaisons</a:t>
            </a:r>
          </a:p>
          <a:p>
            <a:pPr eaLnBrk="1" hangingPunct="1">
              <a:buFontTx/>
              <a:buNone/>
            </a:pPr>
            <a:endParaRPr lang="en-US" sz="2800" dirty="0"/>
          </a:p>
        </p:txBody>
      </p:sp>
      <p:sp>
        <p:nvSpPr>
          <p:cNvPr id="207874" name="Rectangle 2"/>
          <p:cNvSpPr>
            <a:spLocks noGrp="1" noChangeArrowheads="1"/>
          </p:cNvSpPr>
          <p:nvPr>
            <p:ph type="title"/>
          </p:nvPr>
        </p:nvSpPr>
        <p:spPr>
          <a:xfrm>
            <a:off x="406400" y="304800"/>
            <a:ext cx="11379200" cy="1295400"/>
          </a:xfrm>
        </p:spPr>
        <p:txBody>
          <a:bodyPr anchor="ctr"/>
          <a:lstStyle/>
          <a:p>
            <a:pPr algn="ctr" eaLnBrk="1" hangingPunct="1"/>
            <a:r>
              <a:rPr lang="en-US" sz="4400" dirty="0">
                <a:latin typeface="Georgia" pitchFamily="18" charset="0"/>
                <a:cs typeface="Arial" pitchFamily="34" charset="0"/>
              </a:rPr>
              <a:t>Non-Traditional </a:t>
            </a:r>
            <a:br>
              <a:rPr lang="en-US" sz="4400" dirty="0">
                <a:latin typeface="Georgia" pitchFamily="18" charset="0"/>
                <a:cs typeface="Arial" pitchFamily="34" charset="0"/>
              </a:rPr>
            </a:br>
            <a:r>
              <a:rPr lang="en-US" sz="4400" dirty="0">
                <a:latin typeface="Georgia" pitchFamily="18" charset="0"/>
                <a:cs typeface="Arial" pitchFamily="34" charset="0"/>
              </a:rPr>
              <a:t>Volunteer Assignments</a:t>
            </a:r>
          </a:p>
        </p:txBody>
      </p:sp>
      <p:pic>
        <p:nvPicPr>
          <p:cNvPr id="2" name="Picture 1"/>
          <p:cNvPicPr>
            <a:picLocks noChangeAspect="1"/>
          </p:cNvPicPr>
          <p:nvPr/>
        </p:nvPicPr>
        <p:blipFill>
          <a:blip r:embed="rId3"/>
          <a:stretch>
            <a:fillRect/>
          </a:stretch>
        </p:blipFill>
        <p:spPr>
          <a:xfrm>
            <a:off x="8472055" y="1981201"/>
            <a:ext cx="3400399" cy="2333875"/>
          </a:xfrm>
          <a:prstGeom prst="rect">
            <a:avLst/>
          </a:prstGeom>
        </p:spPr>
      </p:pic>
    </p:spTree>
    <p:extLst>
      <p:ext uri="{BB962C8B-B14F-4D97-AF65-F5344CB8AC3E}">
        <p14:creationId xmlns:p14="http://schemas.microsoft.com/office/powerpoint/2010/main" val="246525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5" name="Rectangle 3"/>
          <p:cNvSpPr>
            <a:spLocks noGrp="1" noChangeArrowheads="1"/>
          </p:cNvSpPr>
          <p:nvPr>
            <p:ph idx="1"/>
          </p:nvPr>
        </p:nvSpPr>
        <p:spPr>
          <a:xfrm>
            <a:off x="304800" y="1905000"/>
            <a:ext cx="11684000" cy="4038600"/>
          </a:xfrm>
        </p:spPr>
        <p:txBody>
          <a:bodyPr numCol="2"/>
          <a:lstStyle/>
          <a:p>
            <a:pPr eaLnBrk="1" hangingPunct="1">
              <a:lnSpc>
                <a:spcPct val="80000"/>
              </a:lnSpc>
              <a:buClr>
                <a:schemeClr val="tx1"/>
              </a:buClr>
            </a:pPr>
            <a:r>
              <a:rPr lang="en-US" sz="3200" dirty="0">
                <a:cs typeface="Arial" pitchFamily="34" charset="0"/>
              </a:rPr>
              <a:t>Ambassador / Greeter</a:t>
            </a:r>
          </a:p>
          <a:p>
            <a:pPr eaLnBrk="1" hangingPunct="1">
              <a:lnSpc>
                <a:spcPct val="80000"/>
              </a:lnSpc>
              <a:buClr>
                <a:schemeClr val="tx1"/>
              </a:buClr>
            </a:pPr>
            <a:endParaRPr lang="en-US" sz="1200" dirty="0">
              <a:cs typeface="Arial" pitchFamily="34" charset="0"/>
            </a:endParaRPr>
          </a:p>
          <a:p>
            <a:pPr eaLnBrk="1" hangingPunct="1">
              <a:lnSpc>
                <a:spcPct val="80000"/>
              </a:lnSpc>
              <a:buClr>
                <a:schemeClr val="tx1"/>
              </a:buClr>
            </a:pPr>
            <a:r>
              <a:rPr lang="en-US" sz="3200" dirty="0">
                <a:cs typeface="Arial" pitchFamily="34" charset="0"/>
              </a:rPr>
              <a:t>Courtesy Coffee</a:t>
            </a:r>
          </a:p>
          <a:p>
            <a:pPr marL="0" indent="0" eaLnBrk="1" hangingPunct="1">
              <a:lnSpc>
                <a:spcPct val="80000"/>
              </a:lnSpc>
              <a:buClr>
                <a:schemeClr val="tx1"/>
              </a:buClr>
              <a:buNone/>
            </a:pPr>
            <a:endParaRPr lang="en-US" sz="1200" dirty="0">
              <a:cs typeface="Arial" pitchFamily="34" charset="0"/>
            </a:endParaRPr>
          </a:p>
          <a:p>
            <a:pPr eaLnBrk="1" hangingPunct="1">
              <a:lnSpc>
                <a:spcPct val="80000"/>
              </a:lnSpc>
              <a:buClr>
                <a:schemeClr val="tx1"/>
              </a:buClr>
            </a:pPr>
            <a:r>
              <a:rPr lang="en-US" sz="3200" dirty="0">
                <a:cs typeface="Arial" pitchFamily="34" charset="0"/>
              </a:rPr>
              <a:t>Guest Service or Information Desk</a:t>
            </a:r>
          </a:p>
          <a:p>
            <a:pPr eaLnBrk="1" hangingPunct="1">
              <a:lnSpc>
                <a:spcPct val="80000"/>
              </a:lnSpc>
              <a:buClr>
                <a:schemeClr val="tx1"/>
              </a:buClr>
            </a:pPr>
            <a:endParaRPr lang="en-US" sz="1200" dirty="0">
              <a:cs typeface="Arial" pitchFamily="34" charset="0"/>
            </a:endParaRPr>
          </a:p>
          <a:p>
            <a:pPr eaLnBrk="1" hangingPunct="1">
              <a:lnSpc>
                <a:spcPct val="80000"/>
              </a:lnSpc>
              <a:buClr>
                <a:schemeClr val="tx1"/>
              </a:buClr>
            </a:pPr>
            <a:r>
              <a:rPr lang="en-US" sz="3200" dirty="0">
                <a:cs typeface="Arial" pitchFamily="34" charset="0"/>
              </a:rPr>
              <a:t>Hospice/Respite Care</a:t>
            </a:r>
          </a:p>
          <a:p>
            <a:pPr eaLnBrk="1" hangingPunct="1">
              <a:lnSpc>
                <a:spcPct val="80000"/>
              </a:lnSpc>
              <a:buClr>
                <a:schemeClr val="tx1"/>
              </a:buClr>
            </a:pPr>
            <a:endParaRPr lang="en-US" sz="1200" dirty="0">
              <a:cs typeface="Arial" pitchFamily="34" charset="0"/>
            </a:endParaRPr>
          </a:p>
          <a:p>
            <a:pPr eaLnBrk="1" hangingPunct="1">
              <a:lnSpc>
                <a:spcPct val="80000"/>
              </a:lnSpc>
              <a:buClr>
                <a:schemeClr val="tx1"/>
              </a:buClr>
            </a:pPr>
            <a:endParaRPr lang="en-US" sz="1200" dirty="0">
              <a:cs typeface="Arial" pitchFamily="34" charset="0"/>
            </a:endParaRPr>
          </a:p>
          <a:p>
            <a:pPr eaLnBrk="1" hangingPunct="1">
              <a:lnSpc>
                <a:spcPct val="80000"/>
              </a:lnSpc>
              <a:buClr>
                <a:schemeClr val="tx1"/>
              </a:buClr>
            </a:pPr>
            <a:endParaRPr lang="en-US" sz="1200" dirty="0">
              <a:cs typeface="Arial" pitchFamily="34" charset="0"/>
            </a:endParaRPr>
          </a:p>
          <a:p>
            <a:pPr eaLnBrk="1" hangingPunct="1">
              <a:lnSpc>
                <a:spcPct val="80000"/>
              </a:lnSpc>
              <a:buClr>
                <a:schemeClr val="tx1"/>
              </a:buClr>
            </a:pPr>
            <a:endParaRPr lang="en-US" sz="1200" dirty="0">
              <a:cs typeface="Arial" pitchFamily="34" charset="0"/>
            </a:endParaRPr>
          </a:p>
          <a:p>
            <a:pPr marL="571500" eaLnBrk="1" hangingPunct="1">
              <a:lnSpc>
                <a:spcPct val="80000"/>
              </a:lnSpc>
              <a:buClr>
                <a:schemeClr val="tx1"/>
              </a:buClr>
            </a:pPr>
            <a:r>
              <a:rPr lang="en-US" sz="3200" i="1" dirty="0">
                <a:cs typeface="Arial" pitchFamily="34" charset="0"/>
              </a:rPr>
              <a:t>MOVE! </a:t>
            </a:r>
            <a:r>
              <a:rPr lang="en-US" sz="3200" dirty="0">
                <a:cs typeface="Arial" pitchFamily="34" charset="0"/>
              </a:rPr>
              <a:t>Program</a:t>
            </a:r>
          </a:p>
          <a:p>
            <a:pPr marL="571500" eaLnBrk="1" hangingPunct="1">
              <a:lnSpc>
                <a:spcPct val="80000"/>
              </a:lnSpc>
              <a:buClr>
                <a:schemeClr val="tx1"/>
              </a:buClr>
            </a:pPr>
            <a:endParaRPr lang="en-US" sz="1200" dirty="0">
              <a:cs typeface="Arial" pitchFamily="34" charset="0"/>
            </a:endParaRPr>
          </a:p>
          <a:p>
            <a:pPr marL="571500" eaLnBrk="1" hangingPunct="1">
              <a:lnSpc>
                <a:spcPct val="80000"/>
              </a:lnSpc>
              <a:buClr>
                <a:schemeClr val="tx1"/>
              </a:buClr>
            </a:pPr>
            <a:r>
              <a:rPr lang="en-US" sz="3200" dirty="0">
                <a:cs typeface="Arial" pitchFamily="34" charset="0"/>
              </a:rPr>
              <a:t>My Health</a:t>
            </a:r>
            <a:r>
              <a:rPr lang="en-US" sz="3200" i="1" dirty="0">
                <a:cs typeface="Arial" pitchFamily="34" charset="0"/>
              </a:rPr>
              <a:t>e</a:t>
            </a:r>
            <a:r>
              <a:rPr lang="en-US" sz="3200" dirty="0">
                <a:cs typeface="Arial" pitchFamily="34" charset="0"/>
              </a:rPr>
              <a:t>Vet</a:t>
            </a:r>
          </a:p>
          <a:p>
            <a:pPr marL="571500" eaLnBrk="1" hangingPunct="1">
              <a:lnSpc>
                <a:spcPct val="80000"/>
              </a:lnSpc>
              <a:buClr>
                <a:schemeClr val="tx1"/>
              </a:buClr>
            </a:pPr>
            <a:endParaRPr kumimoji="1" lang="en-US" sz="1200" dirty="0">
              <a:cs typeface="Arial" pitchFamily="34" charset="0"/>
            </a:endParaRPr>
          </a:p>
          <a:p>
            <a:pPr marL="571500" eaLnBrk="1" hangingPunct="1">
              <a:lnSpc>
                <a:spcPct val="80000"/>
              </a:lnSpc>
              <a:buClr>
                <a:schemeClr val="tx1"/>
              </a:buClr>
            </a:pPr>
            <a:r>
              <a:rPr kumimoji="1" lang="en-US" sz="3000" dirty="0">
                <a:cs typeface="Arial" pitchFamily="34" charset="0"/>
              </a:rPr>
              <a:t>Recruit New Volunteers</a:t>
            </a:r>
          </a:p>
          <a:p>
            <a:pPr marL="571500" eaLnBrk="1" hangingPunct="1">
              <a:lnSpc>
                <a:spcPct val="80000"/>
              </a:lnSpc>
              <a:buClr>
                <a:schemeClr val="tx1"/>
              </a:buClr>
            </a:pPr>
            <a:endParaRPr kumimoji="1" lang="en-US" sz="1200" dirty="0">
              <a:cs typeface="Arial" pitchFamily="34" charset="0"/>
            </a:endParaRPr>
          </a:p>
          <a:p>
            <a:pPr marL="571500" eaLnBrk="1" hangingPunct="1">
              <a:lnSpc>
                <a:spcPct val="80000"/>
              </a:lnSpc>
              <a:buClr>
                <a:schemeClr val="tx1"/>
              </a:buClr>
            </a:pPr>
            <a:r>
              <a:rPr kumimoji="1" lang="en-US" sz="3200" dirty="0">
                <a:cs typeface="Arial" pitchFamily="34" charset="0"/>
              </a:rPr>
              <a:t>Offer New Ideas</a:t>
            </a:r>
            <a:endParaRPr lang="en-US" sz="3200" dirty="0">
              <a:cs typeface="Arial" pitchFamily="34" charset="0"/>
            </a:endParaRPr>
          </a:p>
          <a:p>
            <a:pPr eaLnBrk="1" hangingPunct="1">
              <a:lnSpc>
                <a:spcPct val="80000"/>
              </a:lnSpc>
              <a:buClr>
                <a:srgbClr val="FFFF00"/>
              </a:buClr>
            </a:pPr>
            <a:endParaRPr lang="en-US" sz="2800" dirty="0"/>
          </a:p>
        </p:txBody>
      </p:sp>
      <p:sp>
        <p:nvSpPr>
          <p:cNvPr id="66564" name="Rectangle 2"/>
          <p:cNvSpPr>
            <a:spLocks noGrp="1" noChangeArrowheads="1"/>
          </p:cNvSpPr>
          <p:nvPr>
            <p:ph type="title"/>
          </p:nvPr>
        </p:nvSpPr>
        <p:spPr>
          <a:xfrm>
            <a:off x="508000" y="304800"/>
            <a:ext cx="11277600" cy="1295400"/>
          </a:xfrm>
        </p:spPr>
        <p:txBody>
          <a:bodyPr anchor="ctr"/>
          <a:lstStyle/>
          <a:p>
            <a:pPr algn="ctr" eaLnBrk="1" hangingPunct="1"/>
            <a:r>
              <a:rPr lang="en-US" sz="4400" dirty="0">
                <a:latin typeface="Georgia" pitchFamily="18" charset="0"/>
                <a:cs typeface="Arial" pitchFamily="34" charset="0"/>
              </a:rPr>
              <a:t>What You Can Do... </a:t>
            </a:r>
          </a:p>
        </p:txBody>
      </p:sp>
      <p:sp>
        <p:nvSpPr>
          <p:cNvPr id="66566" name="Text Box 6"/>
          <p:cNvSpPr txBox="1">
            <a:spLocks noChangeArrowheads="1"/>
          </p:cNvSpPr>
          <p:nvPr/>
        </p:nvSpPr>
        <p:spPr bwMode="auto">
          <a:xfrm>
            <a:off x="10566400" y="3962400"/>
            <a:ext cx="1016000" cy="457200"/>
          </a:xfrm>
          <a:prstGeom prst="rect">
            <a:avLst/>
          </a:prstGeom>
          <a:noFill/>
          <a:ln w="9525">
            <a:noFill/>
            <a:miter lim="800000"/>
            <a:headEnd/>
            <a:tailEnd/>
          </a:ln>
        </p:spPr>
        <p:txBody>
          <a:bodyPr>
            <a:spAutoFit/>
          </a:bodyPr>
          <a:lstStyle/>
          <a:p>
            <a:pPr algn="ctr">
              <a:spcBef>
                <a:spcPct val="50000"/>
              </a:spcBef>
            </a:pPr>
            <a:endParaRPr kumimoji="1" lang="en-US" sz="2400"/>
          </a:p>
        </p:txBody>
      </p:sp>
      <p:sp>
        <p:nvSpPr>
          <p:cNvPr id="5" name="Rectangle 4"/>
          <p:cNvSpPr/>
          <p:nvPr/>
        </p:nvSpPr>
        <p:spPr>
          <a:xfrm>
            <a:off x="4673600" y="4953000"/>
            <a:ext cx="7205309" cy="1107996"/>
          </a:xfrm>
          <a:prstGeom prst="rect">
            <a:avLst/>
          </a:prstGeom>
          <a:ln>
            <a:noFill/>
          </a:ln>
          <a:effectLst/>
          <a:scene3d>
            <a:camera prst="orthographicFront">
              <a:rot lat="0" lon="0" rev="0"/>
            </a:camera>
            <a:lightRig rig="balanced" dir="t">
              <a:rot lat="0" lon="0" rev="8700000"/>
            </a:lightRig>
          </a:scene3d>
          <a:sp3d>
            <a:bevelT w="190500" h="38100"/>
          </a:sp3d>
        </p:spPr>
        <p:txBody>
          <a:bodyPr wrap="square">
            <a:spAutoFit/>
          </a:bodyPr>
          <a:lstStyle/>
          <a:p>
            <a:r>
              <a:rPr lang="en-US" sz="6000" dirty="0">
                <a:solidFill>
                  <a:schemeClr val="accent1">
                    <a:lumMod val="75000"/>
                  </a:schemeClr>
                </a:solidFill>
                <a:latin typeface="Georgia" pitchFamily="18" charset="0"/>
                <a:cs typeface="Arial" pitchFamily="34" charset="0"/>
              </a:rPr>
              <a:t>Get Involved</a:t>
            </a:r>
            <a:r>
              <a:rPr lang="en-US" sz="6600" dirty="0">
                <a:solidFill>
                  <a:schemeClr val="accent1">
                    <a:lumMod val="75000"/>
                  </a:schemeClr>
                </a:solidFill>
                <a:latin typeface="Georgia" pitchFamily="18" charset="0"/>
                <a:cs typeface="Arial" pitchFamily="34" charset="0"/>
              </a:rPr>
              <a:t>!</a:t>
            </a:r>
            <a:endParaRPr lang="en-US" sz="6600" dirty="0">
              <a:solidFill>
                <a:schemeClr val="accent1">
                  <a:lumMod val="75000"/>
                </a:schemeClr>
              </a:solidFill>
            </a:endParaRPr>
          </a:p>
        </p:txBody>
      </p:sp>
    </p:spTree>
    <p:extLst>
      <p:ext uri="{BB962C8B-B14F-4D97-AF65-F5344CB8AC3E}">
        <p14:creationId xmlns:p14="http://schemas.microsoft.com/office/powerpoint/2010/main" val="3130739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3" name="Rectangle 3"/>
          <p:cNvSpPr>
            <a:spLocks noGrp="1" noChangeArrowheads="1"/>
          </p:cNvSpPr>
          <p:nvPr>
            <p:ph idx="1"/>
          </p:nvPr>
        </p:nvSpPr>
        <p:spPr>
          <a:xfrm>
            <a:off x="406400" y="1752600"/>
            <a:ext cx="11379200" cy="4419600"/>
          </a:xfrm>
        </p:spPr>
        <p:txBody>
          <a:bodyPr/>
          <a:lstStyle/>
          <a:p>
            <a:pPr eaLnBrk="1" hangingPunct="1">
              <a:lnSpc>
                <a:spcPct val="90000"/>
              </a:lnSpc>
            </a:pPr>
            <a:r>
              <a:rPr lang="en-US" sz="2400" dirty="0">
                <a:cs typeface="Arial" pitchFamily="34" charset="0"/>
              </a:rPr>
              <a:t>Ensuring VA CDCE is viewed as a profession</a:t>
            </a:r>
          </a:p>
          <a:p>
            <a:pPr eaLnBrk="1" hangingPunct="1">
              <a:lnSpc>
                <a:spcPct val="90000"/>
              </a:lnSpc>
            </a:pPr>
            <a:r>
              <a:rPr lang="en-US" sz="2400" dirty="0">
                <a:cs typeface="Arial" pitchFamily="34" charset="0"/>
              </a:rPr>
              <a:t>Retention of volunteers (aging organization population, demographics, etc.)</a:t>
            </a:r>
          </a:p>
          <a:p>
            <a:pPr eaLnBrk="1" hangingPunct="1">
              <a:lnSpc>
                <a:spcPct val="90000"/>
              </a:lnSpc>
            </a:pPr>
            <a:r>
              <a:rPr lang="en-US" sz="2400" dirty="0">
                <a:cs typeface="Arial" pitchFamily="34" charset="0"/>
              </a:rPr>
              <a:t>Recruitment of volunteers (generational considerations)</a:t>
            </a:r>
          </a:p>
          <a:p>
            <a:pPr eaLnBrk="1" hangingPunct="1">
              <a:lnSpc>
                <a:spcPct val="90000"/>
              </a:lnSpc>
            </a:pPr>
            <a:r>
              <a:rPr lang="en-US" sz="2400" dirty="0">
                <a:cs typeface="Arial" pitchFamily="34" charset="0"/>
              </a:rPr>
              <a:t>Staff &amp; volunteer education </a:t>
            </a:r>
          </a:p>
          <a:p>
            <a:pPr eaLnBrk="1" hangingPunct="1">
              <a:lnSpc>
                <a:spcPct val="90000"/>
              </a:lnSpc>
            </a:pPr>
            <a:r>
              <a:rPr lang="en-US" sz="2400" dirty="0">
                <a:cs typeface="Arial" pitchFamily="34" charset="0"/>
              </a:rPr>
              <a:t>New volunteer assignments &amp; opportunities</a:t>
            </a:r>
          </a:p>
          <a:p>
            <a:pPr lvl="1" eaLnBrk="1" hangingPunct="1">
              <a:lnSpc>
                <a:spcPct val="90000"/>
              </a:lnSpc>
            </a:pPr>
            <a:r>
              <a:rPr lang="en-US" sz="2400" dirty="0">
                <a:cs typeface="Arial" pitchFamily="34" charset="0"/>
              </a:rPr>
              <a:t>Episodic assignments</a:t>
            </a:r>
          </a:p>
          <a:p>
            <a:pPr lvl="1" eaLnBrk="1" hangingPunct="1">
              <a:lnSpc>
                <a:spcPct val="90000"/>
              </a:lnSpc>
            </a:pPr>
            <a:r>
              <a:rPr lang="en-US" sz="2400" dirty="0">
                <a:cs typeface="Arial" pitchFamily="34" charset="0"/>
              </a:rPr>
              <a:t>Opportunities beyond Monday - Friday, 8:00 am - 4:30 pm</a:t>
            </a:r>
          </a:p>
          <a:p>
            <a:pPr eaLnBrk="1" hangingPunct="1">
              <a:lnSpc>
                <a:spcPct val="90000"/>
              </a:lnSpc>
            </a:pPr>
            <a:r>
              <a:rPr lang="en-US" sz="2400" dirty="0">
                <a:cs typeface="Arial" pitchFamily="34" charset="0"/>
              </a:rPr>
              <a:t>Personal identity verification processing including timely completion of an appropriate level background check </a:t>
            </a:r>
          </a:p>
        </p:txBody>
      </p:sp>
      <p:sp>
        <p:nvSpPr>
          <p:cNvPr id="194562" name="Rectangle 2"/>
          <p:cNvSpPr>
            <a:spLocks noGrp="1" noChangeArrowheads="1"/>
          </p:cNvSpPr>
          <p:nvPr>
            <p:ph type="title"/>
          </p:nvPr>
        </p:nvSpPr>
        <p:spPr>
          <a:xfrm>
            <a:off x="406400" y="304800"/>
            <a:ext cx="11379200" cy="1295400"/>
          </a:xfrm>
        </p:spPr>
        <p:txBody>
          <a:bodyPr anchor="ctr"/>
          <a:lstStyle/>
          <a:p>
            <a:pPr algn="ctr" eaLnBrk="1" hangingPunct="1"/>
            <a:r>
              <a:rPr lang="en-US" sz="4400" dirty="0">
                <a:latin typeface="Georgia" pitchFamily="18" charset="0"/>
                <a:cs typeface="Arial" pitchFamily="34" charset="0"/>
              </a:rPr>
              <a:t>Challenges</a:t>
            </a:r>
          </a:p>
        </p:txBody>
      </p:sp>
    </p:spTree>
    <p:extLst>
      <p:ext uri="{BB962C8B-B14F-4D97-AF65-F5344CB8AC3E}">
        <p14:creationId xmlns:p14="http://schemas.microsoft.com/office/powerpoint/2010/main" val="232150913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0" name="Rectangle 2"/>
          <p:cNvSpPr>
            <a:spLocks noGrp="1" noChangeArrowheads="1"/>
          </p:cNvSpPr>
          <p:nvPr>
            <p:ph idx="1"/>
          </p:nvPr>
        </p:nvSpPr>
        <p:spPr>
          <a:xfrm>
            <a:off x="1905000" y="1676400"/>
            <a:ext cx="8382000" cy="5029200"/>
          </a:xfrm>
        </p:spPr>
        <p:txBody>
          <a:bodyPr/>
          <a:lstStyle/>
          <a:p>
            <a:pPr eaLnBrk="1" hangingPunct="1">
              <a:lnSpc>
                <a:spcPct val="90000"/>
              </a:lnSpc>
              <a:buClr>
                <a:srgbClr val="FFFF00"/>
              </a:buClr>
              <a:buFontTx/>
              <a:buNone/>
            </a:pPr>
            <a:r>
              <a:rPr lang="en-US" sz="2800" b="1" dirty="0">
                <a:solidFill>
                  <a:schemeClr val="accent1"/>
                </a:solidFill>
                <a:cs typeface="Arial" pitchFamily="34" charset="0"/>
              </a:rPr>
              <a:t>Two forms:</a:t>
            </a:r>
          </a:p>
          <a:p>
            <a:pPr>
              <a:lnSpc>
                <a:spcPct val="90000"/>
              </a:lnSpc>
              <a:buClr>
                <a:schemeClr val="tx1"/>
              </a:buClr>
            </a:pPr>
            <a:r>
              <a:rPr lang="en-US" sz="2200" dirty="0">
                <a:cs typeface="Arial" pitchFamily="34" charset="0"/>
              </a:rPr>
              <a:t>VA Form 10-1240: Summary of Annual Joint Review </a:t>
            </a:r>
          </a:p>
          <a:p>
            <a:pPr>
              <a:lnSpc>
                <a:spcPct val="90000"/>
              </a:lnSpc>
              <a:buClr>
                <a:schemeClr val="tx1"/>
              </a:buClr>
            </a:pPr>
            <a:r>
              <a:rPr lang="en-US" sz="2200" dirty="0">
                <a:cs typeface="Arial" pitchFamily="34" charset="0"/>
              </a:rPr>
              <a:t>VA Form 10-1240a: Response to VAVS Summary Annual Joint Review</a:t>
            </a:r>
          </a:p>
          <a:p>
            <a:pPr eaLnBrk="1" hangingPunct="1">
              <a:lnSpc>
                <a:spcPct val="90000"/>
              </a:lnSpc>
              <a:buClr>
                <a:srgbClr val="FFFF00"/>
              </a:buClr>
              <a:buFontTx/>
              <a:buNone/>
            </a:pPr>
            <a:endParaRPr lang="en-US" sz="800" b="1" dirty="0">
              <a:solidFill>
                <a:schemeClr val="accent1"/>
              </a:solidFill>
              <a:cs typeface="Arial" pitchFamily="34" charset="0"/>
            </a:endParaRPr>
          </a:p>
          <a:p>
            <a:pPr eaLnBrk="1" hangingPunct="1">
              <a:lnSpc>
                <a:spcPct val="90000"/>
              </a:lnSpc>
              <a:buClr>
                <a:srgbClr val="FFFF00"/>
              </a:buClr>
              <a:buFontTx/>
              <a:buNone/>
            </a:pPr>
            <a:r>
              <a:rPr lang="en-US" sz="2800" b="1" dirty="0">
                <a:solidFill>
                  <a:schemeClr val="accent1"/>
                </a:solidFill>
                <a:cs typeface="Arial" pitchFamily="34" charset="0"/>
              </a:rPr>
              <a:t>Purpose: </a:t>
            </a:r>
          </a:p>
          <a:p>
            <a:pPr eaLnBrk="1" hangingPunct="1">
              <a:lnSpc>
                <a:spcPct val="90000"/>
              </a:lnSpc>
              <a:buClr>
                <a:schemeClr val="tx1"/>
              </a:buClr>
            </a:pPr>
            <a:r>
              <a:rPr lang="en-US" sz="2200" dirty="0">
                <a:cs typeface="Arial" pitchFamily="34" charset="0"/>
              </a:rPr>
              <a:t>To assess organization’s participation in the CDCE program, communicate information to the National Representative, and receive feedback from the National Representative</a:t>
            </a:r>
          </a:p>
          <a:p>
            <a:pPr eaLnBrk="1" hangingPunct="1">
              <a:lnSpc>
                <a:spcPct val="90000"/>
              </a:lnSpc>
              <a:buClr>
                <a:srgbClr val="FFFF00"/>
              </a:buClr>
              <a:buFontTx/>
              <a:buNone/>
            </a:pPr>
            <a:endParaRPr lang="en-US" sz="800" b="1" dirty="0">
              <a:solidFill>
                <a:schemeClr val="accent1"/>
              </a:solidFill>
              <a:cs typeface="Arial" pitchFamily="34" charset="0"/>
            </a:endParaRPr>
          </a:p>
          <a:p>
            <a:pPr eaLnBrk="1" hangingPunct="1">
              <a:lnSpc>
                <a:spcPct val="90000"/>
              </a:lnSpc>
              <a:buClr>
                <a:srgbClr val="FFFF00"/>
              </a:buClr>
              <a:buFontTx/>
              <a:buNone/>
            </a:pPr>
            <a:r>
              <a:rPr lang="en-US" sz="2800" b="1" dirty="0">
                <a:solidFill>
                  <a:schemeClr val="accent1"/>
                </a:solidFill>
                <a:cs typeface="Arial" pitchFamily="34" charset="0"/>
              </a:rPr>
              <a:t>Representative responsibilities:</a:t>
            </a:r>
          </a:p>
          <a:p>
            <a:pPr eaLnBrk="1" hangingPunct="1">
              <a:lnSpc>
                <a:spcPct val="90000"/>
              </a:lnSpc>
              <a:buClr>
                <a:schemeClr val="tx1"/>
              </a:buClr>
            </a:pPr>
            <a:r>
              <a:rPr lang="en-US" sz="2200" dirty="0">
                <a:cs typeface="Arial" pitchFamily="34" charset="0"/>
              </a:rPr>
              <a:t>Know the month the organization is scheduled for AJR</a:t>
            </a:r>
          </a:p>
          <a:p>
            <a:pPr eaLnBrk="1" hangingPunct="1">
              <a:lnSpc>
                <a:spcPct val="90000"/>
              </a:lnSpc>
              <a:buClr>
                <a:schemeClr val="tx1"/>
              </a:buClr>
            </a:pPr>
            <a:r>
              <a:rPr lang="en-US" sz="2200" dirty="0">
                <a:cs typeface="Arial" pitchFamily="34" charset="0"/>
              </a:rPr>
              <a:t>Make an appointment with the Chief, CDCE Service</a:t>
            </a:r>
          </a:p>
          <a:p>
            <a:pPr eaLnBrk="1" hangingPunct="1">
              <a:lnSpc>
                <a:spcPct val="90000"/>
              </a:lnSpc>
              <a:buClr>
                <a:schemeClr val="tx1"/>
              </a:buClr>
            </a:pPr>
            <a:r>
              <a:rPr lang="en-US" sz="2200" dirty="0">
                <a:cs typeface="Arial" pitchFamily="34" charset="0"/>
              </a:rPr>
              <a:t>Provide input into data, goals, objectives, and comments</a:t>
            </a:r>
          </a:p>
          <a:p>
            <a:pPr eaLnBrk="1" hangingPunct="1">
              <a:lnSpc>
                <a:spcPct val="90000"/>
              </a:lnSpc>
              <a:buClr>
                <a:schemeClr val="tx1"/>
              </a:buClr>
            </a:pPr>
            <a:endParaRPr lang="en-US" sz="2400" dirty="0">
              <a:cs typeface="Arial" pitchFamily="34" charset="0"/>
            </a:endParaRPr>
          </a:p>
          <a:p>
            <a:pPr eaLnBrk="1" hangingPunct="1">
              <a:lnSpc>
                <a:spcPct val="90000"/>
              </a:lnSpc>
              <a:buClr>
                <a:schemeClr val="tx1"/>
              </a:buClr>
            </a:pPr>
            <a:endParaRPr lang="en-US" sz="2400" dirty="0">
              <a:cs typeface="Arial" pitchFamily="34" charset="0"/>
            </a:endParaRPr>
          </a:p>
          <a:p>
            <a:pPr eaLnBrk="1" hangingPunct="1">
              <a:lnSpc>
                <a:spcPct val="90000"/>
              </a:lnSpc>
              <a:buClr>
                <a:schemeClr val="tx1"/>
              </a:buClr>
            </a:pPr>
            <a:endParaRPr lang="en-US" sz="2400" dirty="0">
              <a:cs typeface="Arial" pitchFamily="34" charset="0"/>
            </a:endParaRPr>
          </a:p>
          <a:p>
            <a:pPr eaLnBrk="1" hangingPunct="1">
              <a:lnSpc>
                <a:spcPct val="90000"/>
              </a:lnSpc>
              <a:buClr>
                <a:schemeClr val="tx1"/>
              </a:buClr>
            </a:pPr>
            <a:endParaRPr lang="en-US" sz="2400" dirty="0">
              <a:cs typeface="Arial" pitchFamily="34" charset="0"/>
            </a:endParaRPr>
          </a:p>
          <a:p>
            <a:pPr eaLnBrk="1" hangingPunct="1">
              <a:lnSpc>
                <a:spcPct val="90000"/>
              </a:lnSpc>
              <a:buClr>
                <a:srgbClr val="FFFF00"/>
              </a:buClr>
              <a:buFontTx/>
              <a:buNone/>
            </a:pPr>
            <a:endParaRPr lang="en-US" sz="1600" dirty="0"/>
          </a:p>
        </p:txBody>
      </p:sp>
      <p:sp>
        <p:nvSpPr>
          <p:cNvPr id="5" name="Rectangle 4"/>
          <p:cNvSpPr/>
          <p:nvPr/>
        </p:nvSpPr>
        <p:spPr>
          <a:xfrm>
            <a:off x="1752600" y="283086"/>
            <a:ext cx="8610600" cy="1261884"/>
          </a:xfrm>
          <a:prstGeom prst="rect">
            <a:avLst/>
          </a:prstGeom>
        </p:spPr>
        <p:txBody>
          <a:bodyPr wrap="square" anchor="ctr">
            <a:spAutoFit/>
          </a:bodyPr>
          <a:lstStyle/>
          <a:p>
            <a:pPr algn="ctr" defTabSz="914400"/>
            <a:r>
              <a:rPr lang="en-US" sz="4400" dirty="0">
                <a:solidFill>
                  <a:prstClr val="white"/>
                </a:solidFill>
                <a:latin typeface="Georgia" pitchFamily="18" charset="0"/>
                <a:cs typeface="Arial" pitchFamily="34" charset="0"/>
              </a:rPr>
              <a:t>Annual Joint Review</a:t>
            </a:r>
          </a:p>
          <a:p>
            <a:pPr algn="ctr" defTabSz="914400"/>
            <a:r>
              <a:rPr lang="en-US" sz="3200" dirty="0">
                <a:solidFill>
                  <a:prstClr val="white"/>
                </a:solidFill>
                <a:latin typeface="Georgia" pitchFamily="18" charset="0"/>
                <a:cs typeface="Arial" pitchFamily="34" charset="0"/>
              </a:rPr>
              <a:t>VA Forms 10-1240 and 10-1240a</a:t>
            </a:r>
            <a:endParaRPr lang="en-US" sz="3200" dirty="0">
              <a:solidFill>
                <a:prstClr val="white"/>
              </a:solidFill>
              <a:latin typeface="Georgia" pitchFamily="18" charset="0"/>
            </a:endParaRPr>
          </a:p>
        </p:txBody>
      </p:sp>
    </p:spTree>
    <p:extLst>
      <p:ext uri="{BB962C8B-B14F-4D97-AF65-F5344CB8AC3E}">
        <p14:creationId xmlns:p14="http://schemas.microsoft.com/office/powerpoint/2010/main" val="412518285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357A11-F4E4-4A4F-B94B-215F3809E17C}"/>
              </a:ext>
            </a:extLst>
          </p:cNvPr>
          <p:cNvSpPr>
            <a:spLocks noGrp="1"/>
          </p:cNvSpPr>
          <p:nvPr>
            <p:ph type="title"/>
          </p:nvPr>
        </p:nvSpPr>
        <p:spPr>
          <a:xfrm>
            <a:off x="4384039" y="365125"/>
            <a:ext cx="7164493" cy="1325563"/>
          </a:xfrm>
        </p:spPr>
        <p:txBody>
          <a:bodyPr>
            <a:normAutofit fontScale="90000"/>
          </a:bodyPr>
          <a:lstStyle/>
          <a:p>
            <a:r>
              <a:rPr lang="en-US" dirty="0"/>
              <a:t>VA Center for Development &amp; Civic Engagement (CDCE)</a:t>
            </a:r>
            <a:br>
              <a:rPr lang="en-US" dirty="0"/>
            </a:br>
            <a:r>
              <a:rPr lang="en-US" sz="2200" dirty="0"/>
              <a:t>VHA Undersecretary for Health for Operations</a:t>
            </a:r>
          </a:p>
        </p:txBody>
      </p:sp>
      <p:pic>
        <p:nvPicPr>
          <p:cNvPr id="4" name="Picture 3" descr="Text&#10;&#10;Description automatically generated">
            <a:extLst>
              <a:ext uri="{FF2B5EF4-FFF2-40B4-BE49-F238E27FC236}">
                <a16:creationId xmlns:a16="http://schemas.microsoft.com/office/drawing/2014/main" id="{52E2F7FB-8FBF-466A-8019-4E0033E75CD4}"/>
              </a:ext>
            </a:extLst>
          </p:cNvPr>
          <p:cNvPicPr>
            <a:picLocks noChangeAspect="1"/>
          </p:cNvPicPr>
          <p:nvPr/>
        </p:nvPicPr>
        <p:blipFill>
          <a:blip r:embed="rId3"/>
          <a:stretch>
            <a:fillRect/>
          </a:stretch>
        </p:blipFill>
        <p:spPr>
          <a:xfrm>
            <a:off x="480060" y="720494"/>
            <a:ext cx="3425957" cy="5416530"/>
          </a:xfrm>
          <a:prstGeom prst="rect">
            <a:avLst/>
          </a:prstGeom>
        </p:spPr>
      </p:pic>
      <p:sp>
        <p:nvSpPr>
          <p:cNvPr id="3" name="Content Placeholder 2">
            <a:extLst>
              <a:ext uri="{FF2B5EF4-FFF2-40B4-BE49-F238E27FC236}">
                <a16:creationId xmlns:a16="http://schemas.microsoft.com/office/drawing/2014/main" id="{85B65890-3C56-405B-A941-FC4C260FD081}"/>
              </a:ext>
            </a:extLst>
          </p:cNvPr>
          <p:cNvSpPr>
            <a:spLocks noGrp="1"/>
          </p:cNvSpPr>
          <p:nvPr>
            <p:ph idx="1"/>
          </p:nvPr>
        </p:nvSpPr>
        <p:spPr>
          <a:xfrm>
            <a:off x="4314525" y="1982663"/>
            <a:ext cx="7161017" cy="4154361"/>
          </a:xfrm>
        </p:spPr>
        <p:txBody>
          <a:bodyPr>
            <a:normAutofit/>
          </a:bodyPr>
          <a:lstStyle/>
          <a:p>
            <a:r>
              <a:rPr lang="en-US" sz="2000" b="1" dirty="0"/>
              <a:t>Center</a:t>
            </a:r>
            <a:r>
              <a:rPr lang="en-US" sz="2000" dirty="0"/>
              <a:t>: Enterprise-Wide Scope</a:t>
            </a:r>
          </a:p>
          <a:p>
            <a:r>
              <a:rPr lang="en-US" sz="2000" b="1" dirty="0"/>
              <a:t>Development</a:t>
            </a:r>
            <a:r>
              <a:rPr lang="en-US" sz="2000" dirty="0"/>
              <a:t>: Expanded Partnerships, Services, Opportunities</a:t>
            </a:r>
          </a:p>
          <a:p>
            <a:r>
              <a:rPr lang="en-US" sz="2000" b="1" dirty="0"/>
              <a:t>Civic</a:t>
            </a:r>
            <a:r>
              <a:rPr lang="en-US" sz="2000" dirty="0"/>
              <a:t>: Community, Belonging</a:t>
            </a:r>
          </a:p>
          <a:p>
            <a:r>
              <a:rPr lang="en-US" sz="2000" b="1" dirty="0"/>
              <a:t>Engagement</a:t>
            </a:r>
            <a:r>
              <a:rPr lang="en-US" sz="2000" dirty="0"/>
              <a:t>: Cooperative, Communal, Collaborative</a:t>
            </a:r>
          </a:p>
          <a:p>
            <a:endParaRPr lang="en-US" sz="2000" dirty="0"/>
          </a:p>
          <a:p>
            <a:pPr marL="0" indent="0">
              <a:buNone/>
            </a:pPr>
            <a:r>
              <a:rPr lang="en-US" sz="2000" b="1" u="sng" dirty="0"/>
              <a:t>3 Business Lines</a:t>
            </a:r>
          </a:p>
          <a:p>
            <a:pPr marL="0" indent="0">
              <a:buNone/>
            </a:pPr>
            <a:r>
              <a:rPr lang="en-US" sz="2000" b="1" dirty="0"/>
              <a:t>Voluntary Service</a:t>
            </a:r>
            <a:r>
              <a:rPr lang="en-US" sz="2000" dirty="0"/>
              <a:t>: Our Foundation</a:t>
            </a:r>
          </a:p>
          <a:p>
            <a:pPr marL="0" indent="0">
              <a:buNone/>
            </a:pPr>
            <a:r>
              <a:rPr lang="en-US" sz="2000" b="1" dirty="0"/>
              <a:t>Philanthropic Engagement</a:t>
            </a:r>
            <a:r>
              <a:rPr lang="en-US" sz="2000" dirty="0"/>
              <a:t>: Our Relationships</a:t>
            </a:r>
          </a:p>
          <a:p>
            <a:pPr marL="0" indent="0">
              <a:buNone/>
            </a:pPr>
            <a:r>
              <a:rPr lang="en-US" sz="2000" b="1" dirty="0"/>
              <a:t>Partnership Solutions</a:t>
            </a:r>
            <a:r>
              <a:rPr lang="en-US" sz="2000" dirty="0"/>
              <a:t>: Our Impact—”Better Together”</a:t>
            </a:r>
          </a:p>
          <a:p>
            <a:endParaRPr lang="en-US" sz="2000" dirty="0"/>
          </a:p>
        </p:txBody>
      </p:sp>
    </p:spTree>
    <p:extLst>
      <p:ext uri="{BB962C8B-B14F-4D97-AF65-F5344CB8AC3E}">
        <p14:creationId xmlns:p14="http://schemas.microsoft.com/office/powerpoint/2010/main" val="162877550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9936569-5607-4B56-BC0A-01C36E22118C}"/>
              </a:ext>
            </a:extLst>
          </p:cNvPr>
          <p:cNvGrpSpPr/>
          <p:nvPr/>
        </p:nvGrpSpPr>
        <p:grpSpPr>
          <a:xfrm>
            <a:off x="1151267" y="1201666"/>
            <a:ext cx="3689684" cy="1717668"/>
            <a:chOff x="8892611" y="4813739"/>
            <a:chExt cx="3689684" cy="1717668"/>
          </a:xfrm>
        </p:grpSpPr>
        <p:pic>
          <p:nvPicPr>
            <p:cNvPr id="9" name="Picture 8">
              <a:extLst>
                <a:ext uri="{FF2B5EF4-FFF2-40B4-BE49-F238E27FC236}">
                  <a16:creationId xmlns:a16="http://schemas.microsoft.com/office/drawing/2014/main" id="{607A63AC-02DE-4B7B-A851-733A41FC9FB4}"/>
                </a:ext>
              </a:extLst>
            </p:cNvPr>
            <p:cNvPicPr>
              <a:picLocks noChangeAspect="1"/>
            </p:cNvPicPr>
            <p:nvPr/>
          </p:nvPicPr>
          <p:blipFill>
            <a:blip r:embed="rId3"/>
            <a:stretch>
              <a:fillRect/>
            </a:stretch>
          </p:blipFill>
          <p:spPr>
            <a:xfrm>
              <a:off x="8892611" y="4813739"/>
              <a:ext cx="2462897" cy="1379114"/>
            </a:xfrm>
            <a:prstGeom prst="rect">
              <a:avLst/>
            </a:prstGeom>
          </p:spPr>
        </p:pic>
        <p:sp>
          <p:nvSpPr>
            <p:cNvPr id="10" name="TextBox 9">
              <a:extLst>
                <a:ext uri="{FF2B5EF4-FFF2-40B4-BE49-F238E27FC236}">
                  <a16:creationId xmlns:a16="http://schemas.microsoft.com/office/drawing/2014/main" id="{986BCAFA-B81A-4644-AF83-AC8F62825868}"/>
                </a:ext>
              </a:extLst>
            </p:cNvPr>
            <p:cNvSpPr txBox="1"/>
            <p:nvPr/>
          </p:nvSpPr>
          <p:spPr>
            <a:xfrm>
              <a:off x="8892611" y="6192853"/>
              <a:ext cx="36896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Volunteer Transportation Network</a:t>
              </a:r>
            </a:p>
          </p:txBody>
        </p:sp>
      </p:grpSp>
      <p:grpSp>
        <p:nvGrpSpPr>
          <p:cNvPr id="11" name="Group 10">
            <a:extLst>
              <a:ext uri="{FF2B5EF4-FFF2-40B4-BE49-F238E27FC236}">
                <a16:creationId xmlns:a16="http://schemas.microsoft.com/office/drawing/2014/main" id="{86307834-FCFA-4A2C-A510-06841E065786}"/>
              </a:ext>
            </a:extLst>
          </p:cNvPr>
          <p:cNvGrpSpPr/>
          <p:nvPr/>
        </p:nvGrpSpPr>
        <p:grpSpPr>
          <a:xfrm>
            <a:off x="7802561" y="1161560"/>
            <a:ext cx="3689684" cy="1717668"/>
            <a:chOff x="8892611" y="4813739"/>
            <a:chExt cx="3689684" cy="1717668"/>
          </a:xfrm>
        </p:grpSpPr>
        <p:pic>
          <p:nvPicPr>
            <p:cNvPr id="12" name="Picture 11">
              <a:extLst>
                <a:ext uri="{FF2B5EF4-FFF2-40B4-BE49-F238E27FC236}">
                  <a16:creationId xmlns:a16="http://schemas.microsoft.com/office/drawing/2014/main" id="{819D5064-8C43-418A-9D2D-60F42DB41E5A}"/>
                </a:ext>
              </a:extLst>
            </p:cNvPr>
            <p:cNvPicPr>
              <a:picLocks noChangeAspect="1"/>
            </p:cNvPicPr>
            <p:nvPr/>
          </p:nvPicPr>
          <p:blipFill>
            <a:blip r:embed="rId3"/>
            <a:stretch>
              <a:fillRect/>
            </a:stretch>
          </p:blipFill>
          <p:spPr>
            <a:xfrm>
              <a:off x="8892611" y="4813739"/>
              <a:ext cx="2462897" cy="1379114"/>
            </a:xfrm>
            <a:prstGeom prst="rect">
              <a:avLst/>
            </a:prstGeom>
          </p:spPr>
        </p:pic>
        <p:sp>
          <p:nvSpPr>
            <p:cNvPr id="13" name="TextBox 12">
              <a:extLst>
                <a:ext uri="{FF2B5EF4-FFF2-40B4-BE49-F238E27FC236}">
                  <a16:creationId xmlns:a16="http://schemas.microsoft.com/office/drawing/2014/main" id="{DE7E0FF5-F41A-4668-9F2F-05481206B8E8}"/>
                </a:ext>
              </a:extLst>
            </p:cNvPr>
            <p:cNvSpPr txBox="1"/>
            <p:nvPr/>
          </p:nvSpPr>
          <p:spPr>
            <a:xfrm>
              <a:off x="8892611" y="6192853"/>
              <a:ext cx="36896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Compassionate Contact Corps</a:t>
              </a:r>
            </a:p>
          </p:txBody>
        </p:sp>
      </p:grpSp>
      <p:grpSp>
        <p:nvGrpSpPr>
          <p:cNvPr id="14" name="Group 13">
            <a:extLst>
              <a:ext uri="{FF2B5EF4-FFF2-40B4-BE49-F238E27FC236}">
                <a16:creationId xmlns:a16="http://schemas.microsoft.com/office/drawing/2014/main" id="{A5DEDA28-45B4-444A-8076-7EBA26B60EF0}"/>
              </a:ext>
            </a:extLst>
          </p:cNvPr>
          <p:cNvGrpSpPr/>
          <p:nvPr/>
        </p:nvGrpSpPr>
        <p:grpSpPr>
          <a:xfrm>
            <a:off x="7984305" y="4439651"/>
            <a:ext cx="3961585" cy="1717668"/>
            <a:chOff x="8892611" y="4813739"/>
            <a:chExt cx="3961585" cy="1717668"/>
          </a:xfrm>
        </p:grpSpPr>
        <p:pic>
          <p:nvPicPr>
            <p:cNvPr id="15" name="Picture 14">
              <a:extLst>
                <a:ext uri="{FF2B5EF4-FFF2-40B4-BE49-F238E27FC236}">
                  <a16:creationId xmlns:a16="http://schemas.microsoft.com/office/drawing/2014/main" id="{02FC22CF-7FF0-48A8-AA09-461CECA164D2}"/>
                </a:ext>
              </a:extLst>
            </p:cNvPr>
            <p:cNvPicPr>
              <a:picLocks noChangeAspect="1"/>
            </p:cNvPicPr>
            <p:nvPr/>
          </p:nvPicPr>
          <p:blipFill>
            <a:blip r:embed="rId3"/>
            <a:stretch>
              <a:fillRect/>
            </a:stretch>
          </p:blipFill>
          <p:spPr>
            <a:xfrm>
              <a:off x="8892611" y="4813739"/>
              <a:ext cx="2462897" cy="1379114"/>
            </a:xfrm>
            <a:prstGeom prst="rect">
              <a:avLst/>
            </a:prstGeom>
          </p:spPr>
        </p:pic>
        <p:sp>
          <p:nvSpPr>
            <p:cNvPr id="16" name="TextBox 15">
              <a:extLst>
                <a:ext uri="{FF2B5EF4-FFF2-40B4-BE49-F238E27FC236}">
                  <a16:creationId xmlns:a16="http://schemas.microsoft.com/office/drawing/2014/main" id="{A6C46DF5-5459-4C74-975F-51710F483E55}"/>
                </a:ext>
              </a:extLst>
            </p:cNvPr>
            <p:cNvSpPr txBox="1"/>
            <p:nvPr/>
          </p:nvSpPr>
          <p:spPr>
            <a:xfrm>
              <a:off x="9164512" y="6192853"/>
              <a:ext cx="36896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Red Coat Ambassadors</a:t>
              </a:r>
            </a:p>
          </p:txBody>
        </p:sp>
      </p:grpSp>
      <p:grpSp>
        <p:nvGrpSpPr>
          <p:cNvPr id="18" name="Group 17">
            <a:extLst>
              <a:ext uri="{FF2B5EF4-FFF2-40B4-BE49-F238E27FC236}">
                <a16:creationId xmlns:a16="http://schemas.microsoft.com/office/drawing/2014/main" id="{DE119FDB-C8CE-48EF-A04A-EB6620AAC56A}"/>
              </a:ext>
            </a:extLst>
          </p:cNvPr>
          <p:cNvGrpSpPr/>
          <p:nvPr/>
        </p:nvGrpSpPr>
        <p:grpSpPr>
          <a:xfrm>
            <a:off x="1014909" y="4318501"/>
            <a:ext cx="4085469" cy="1710181"/>
            <a:chOff x="8892611" y="4813739"/>
            <a:chExt cx="4085469" cy="1710181"/>
          </a:xfrm>
        </p:grpSpPr>
        <p:pic>
          <p:nvPicPr>
            <p:cNvPr id="19" name="Picture 18">
              <a:extLst>
                <a:ext uri="{FF2B5EF4-FFF2-40B4-BE49-F238E27FC236}">
                  <a16:creationId xmlns:a16="http://schemas.microsoft.com/office/drawing/2014/main" id="{05E999F1-0BA7-44BB-B173-2A64E64DFF73}"/>
                </a:ext>
              </a:extLst>
            </p:cNvPr>
            <p:cNvPicPr>
              <a:picLocks noChangeAspect="1"/>
            </p:cNvPicPr>
            <p:nvPr/>
          </p:nvPicPr>
          <p:blipFill>
            <a:blip r:embed="rId3"/>
            <a:stretch>
              <a:fillRect/>
            </a:stretch>
          </p:blipFill>
          <p:spPr>
            <a:xfrm>
              <a:off x="8892611" y="4813739"/>
              <a:ext cx="2462897" cy="1379114"/>
            </a:xfrm>
            <a:prstGeom prst="rect">
              <a:avLst/>
            </a:prstGeom>
          </p:spPr>
        </p:pic>
        <p:sp>
          <p:nvSpPr>
            <p:cNvPr id="20" name="TextBox 19">
              <a:extLst>
                <a:ext uri="{FF2B5EF4-FFF2-40B4-BE49-F238E27FC236}">
                  <a16:creationId xmlns:a16="http://schemas.microsoft.com/office/drawing/2014/main" id="{53DFB681-BC8D-4B7E-A751-BB9EC2780A0D}"/>
                </a:ext>
              </a:extLst>
            </p:cNvPr>
            <p:cNvSpPr txBox="1"/>
            <p:nvPr/>
          </p:nvSpPr>
          <p:spPr>
            <a:xfrm>
              <a:off x="9288396" y="6185366"/>
              <a:ext cx="36896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VAVS Representative</a:t>
              </a:r>
            </a:p>
          </p:txBody>
        </p:sp>
      </p:grpSp>
      <p:sp>
        <p:nvSpPr>
          <p:cNvPr id="21" name="Rectangle 20">
            <a:extLst>
              <a:ext uri="{FF2B5EF4-FFF2-40B4-BE49-F238E27FC236}">
                <a16:creationId xmlns:a16="http://schemas.microsoft.com/office/drawing/2014/main" id="{E30206B7-CF18-4EB1-848F-870FFEE60E65}"/>
              </a:ext>
            </a:extLst>
          </p:cNvPr>
          <p:cNvSpPr/>
          <p:nvPr/>
        </p:nvSpPr>
        <p:spPr>
          <a:xfrm>
            <a:off x="4652007" y="2540674"/>
            <a:ext cx="2462897" cy="2149642"/>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3DE273AC-C328-42D9-8FD6-AE03743FBFE9}"/>
              </a:ext>
            </a:extLst>
          </p:cNvPr>
          <p:cNvSpPr txBox="1"/>
          <p:nvPr/>
        </p:nvSpPr>
        <p:spPr>
          <a:xfrm>
            <a:off x="4325640" y="808726"/>
            <a:ext cx="3003844" cy="55092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4546A"/>
                </a:solidFill>
                <a:effectLst/>
                <a:uLnTx/>
                <a:uFillTx/>
                <a:latin typeface="Cooper Black" panose="0208090404030B020404" pitchFamily="18" charset="0"/>
                <a:ea typeface="+mn-ea"/>
                <a:cs typeface="+mn-cs"/>
              </a:rPr>
              <a:t>Building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4546A"/>
                </a:solidFill>
                <a:effectLst/>
                <a:uLnTx/>
                <a:uFillTx/>
                <a:latin typeface="Cooper Black" panose="0208090404030B020404" pitchFamily="18" charset="0"/>
                <a:ea typeface="+mn-ea"/>
                <a:cs typeface="+mn-cs"/>
              </a:rPr>
              <a:t>the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ooper Black" panose="0208090404030B0204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ooper Black" panose="0208090404030B0204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ooper Black" panose="0208090404030B0204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ooper Black" panose="0208090404030B0204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ooper Black" panose="0208090404030B0204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4546A"/>
                </a:solidFill>
                <a:effectLst/>
                <a:uLnTx/>
                <a:uFillTx/>
                <a:latin typeface="Cooper Black" panose="0208090404030B020404" pitchFamily="18" charset="0"/>
                <a:ea typeface="+mn-ea"/>
                <a:cs typeface="+mn-cs"/>
              </a:rPr>
              <a:t>Brand</a:t>
            </a:r>
          </a:p>
        </p:txBody>
      </p:sp>
    </p:spTree>
    <p:extLst>
      <p:ext uri="{BB962C8B-B14F-4D97-AF65-F5344CB8AC3E}">
        <p14:creationId xmlns:p14="http://schemas.microsoft.com/office/powerpoint/2010/main" val="761978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E4F0DE63-1AE8-42D4-98A7-A5E8F4FEA41E}"/>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ea typeface="+mj-ea"/>
                <a:cs typeface="+mj-cs"/>
              </a:rPr>
              <a:t>What does the name change mean to…..</a:t>
            </a:r>
          </a:p>
        </p:txBody>
      </p:sp>
      <p:sp>
        <p:nvSpPr>
          <p:cNvPr id="6" name="Text Placeholder 5">
            <a:extLst>
              <a:ext uri="{FF2B5EF4-FFF2-40B4-BE49-F238E27FC236}">
                <a16:creationId xmlns:a16="http://schemas.microsoft.com/office/drawing/2014/main" id="{F1B6C9C3-4707-4B09-B50F-2533A10BA3DE}"/>
              </a:ext>
            </a:extLst>
          </p:cNvPr>
          <p:cNvSpPr>
            <a:spLocks noGrp="1"/>
          </p:cNvSpPr>
          <p:nvPr>
            <p:ph type="body" sz="half" idx="2"/>
          </p:nvPr>
        </p:nvSpPr>
        <p:spPr>
          <a:xfrm>
            <a:off x="6096000" y="561235"/>
            <a:ext cx="5306084" cy="5230634"/>
          </a:xfrm>
        </p:spPr>
        <p:txBody>
          <a:bodyPr vert="horz" lIns="91440" tIns="45720" rIns="91440" bIns="45720" rtlCol="0" anchor="ctr">
            <a:normAutofit/>
          </a:bodyPr>
          <a:lstStyle/>
          <a:p>
            <a:r>
              <a:rPr lang="en-US" sz="4000" b="1" dirty="0">
                <a:solidFill>
                  <a:srgbClr val="000000"/>
                </a:solidFill>
              </a:rPr>
              <a:t>Facility Staff/Leadership</a:t>
            </a:r>
          </a:p>
          <a:p>
            <a:pPr indent="-228600">
              <a:buFont typeface="Arial" panose="020B0604020202020204" pitchFamily="34" charset="0"/>
              <a:buChar char="•"/>
            </a:pPr>
            <a:r>
              <a:rPr lang="en-US" sz="2400" dirty="0">
                <a:solidFill>
                  <a:srgbClr val="000000"/>
                </a:solidFill>
              </a:rPr>
              <a:t>No fundamental operational change</a:t>
            </a:r>
          </a:p>
          <a:p>
            <a:pPr marL="223838" indent="-223838">
              <a:buFont typeface="Arial" panose="020B0604020202020204" pitchFamily="34" charset="0"/>
              <a:buChar char="•"/>
            </a:pPr>
            <a:r>
              <a:rPr lang="en-US" sz="2400" dirty="0">
                <a:solidFill>
                  <a:srgbClr val="000000"/>
                </a:solidFill>
              </a:rPr>
              <a:t>Broader understanding of scope of  services</a:t>
            </a:r>
          </a:p>
          <a:p>
            <a:pPr marL="223838" indent="-223838">
              <a:buFont typeface="Arial" panose="020B0604020202020204" pitchFamily="34" charset="0"/>
              <a:buChar char="•"/>
            </a:pPr>
            <a:r>
              <a:rPr lang="en-US" sz="2400" dirty="0">
                <a:solidFill>
                  <a:srgbClr val="000000"/>
                </a:solidFill>
              </a:rPr>
              <a:t>Change in signage &amp; marketing materials</a:t>
            </a:r>
          </a:p>
          <a:p>
            <a:pPr marL="223838" indent="-223838">
              <a:buFont typeface="Arial" panose="020B0604020202020204" pitchFamily="34" charset="0"/>
              <a:buChar char="•"/>
            </a:pPr>
            <a:r>
              <a:rPr lang="en-US" sz="2400" dirty="0">
                <a:solidFill>
                  <a:srgbClr val="000000"/>
                </a:solidFill>
              </a:rPr>
              <a:t>Position Descriptions| Performance Standards | Hiring Implications</a:t>
            </a:r>
          </a:p>
          <a:p>
            <a:pPr indent="-228600">
              <a:buFont typeface="Arial" panose="020B0604020202020204" pitchFamily="34" charset="0"/>
              <a:buChar char="•"/>
            </a:pPr>
            <a:r>
              <a:rPr lang="en-US" sz="2400" dirty="0">
                <a:solidFill>
                  <a:srgbClr val="000000"/>
                </a:solidFill>
              </a:rPr>
              <a:t>More questions!</a:t>
            </a:r>
          </a:p>
        </p:txBody>
      </p:sp>
    </p:spTree>
    <p:extLst>
      <p:ext uri="{BB962C8B-B14F-4D97-AF65-F5344CB8AC3E}">
        <p14:creationId xmlns:p14="http://schemas.microsoft.com/office/powerpoint/2010/main" val="3686946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E4F0DE63-1AE8-42D4-98A7-A5E8F4FEA41E}"/>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ea typeface="+mj-ea"/>
                <a:cs typeface="+mj-cs"/>
              </a:rPr>
              <a:t>What does the name change mean to…..</a:t>
            </a:r>
          </a:p>
        </p:txBody>
      </p:sp>
      <p:sp>
        <p:nvSpPr>
          <p:cNvPr id="6" name="Text Placeholder 5">
            <a:extLst>
              <a:ext uri="{FF2B5EF4-FFF2-40B4-BE49-F238E27FC236}">
                <a16:creationId xmlns:a16="http://schemas.microsoft.com/office/drawing/2014/main" id="{F1B6C9C3-4707-4B09-B50F-2533A10BA3DE}"/>
              </a:ext>
            </a:extLst>
          </p:cNvPr>
          <p:cNvSpPr>
            <a:spLocks noGrp="1"/>
          </p:cNvSpPr>
          <p:nvPr>
            <p:ph type="body" sz="half" idx="2"/>
          </p:nvPr>
        </p:nvSpPr>
        <p:spPr>
          <a:xfrm>
            <a:off x="6082111" y="308812"/>
            <a:ext cx="5332141" cy="4154903"/>
          </a:xfrm>
        </p:spPr>
        <p:txBody>
          <a:bodyPr vert="horz" lIns="91440" tIns="45720" rIns="91440" bIns="45720" rtlCol="0" anchor="ctr">
            <a:normAutofit/>
          </a:bodyPr>
          <a:lstStyle/>
          <a:p>
            <a:r>
              <a:rPr lang="en-US" sz="4700" b="1" dirty="0">
                <a:solidFill>
                  <a:srgbClr val="000000"/>
                </a:solidFill>
              </a:rPr>
              <a:t>VA &amp; Veterans?</a:t>
            </a:r>
          </a:p>
          <a:p>
            <a:pPr marL="342900" indent="-342900">
              <a:buFont typeface="Arial" panose="020B0604020202020204" pitchFamily="34" charset="0"/>
              <a:buChar char="•"/>
            </a:pPr>
            <a:r>
              <a:rPr lang="en-US" sz="2400" dirty="0">
                <a:solidFill>
                  <a:srgbClr val="000000"/>
                </a:solidFill>
              </a:rPr>
              <a:t>Upgrade of Professional Standards</a:t>
            </a:r>
          </a:p>
          <a:p>
            <a:pPr marL="342900" indent="-342900">
              <a:buFont typeface="Arial" panose="020B0604020202020204" pitchFamily="34" charset="0"/>
              <a:buChar char="•"/>
            </a:pPr>
            <a:r>
              <a:rPr lang="en-US" sz="2400" dirty="0">
                <a:solidFill>
                  <a:srgbClr val="000000"/>
                </a:solidFill>
              </a:rPr>
              <a:t>Expansion of Volunteer Opportunities &amp; Philanthropic Partners</a:t>
            </a:r>
          </a:p>
          <a:p>
            <a:pPr marL="342900" indent="-342900">
              <a:buFont typeface="Arial" panose="020B0604020202020204" pitchFamily="34" charset="0"/>
              <a:buChar char="•"/>
            </a:pPr>
            <a:r>
              <a:rPr lang="en-US" sz="2400" dirty="0">
                <a:solidFill>
                  <a:srgbClr val="000000"/>
                </a:solidFill>
              </a:rPr>
              <a:t>Enhanced Recruitment, Retention &amp; Succession-Planning</a:t>
            </a:r>
          </a:p>
          <a:p>
            <a:pPr marL="342900" indent="-342900">
              <a:buFont typeface="Arial" panose="020B0604020202020204" pitchFamily="34" charset="0"/>
              <a:buChar char="•"/>
            </a:pPr>
            <a:r>
              <a:rPr lang="en-US" sz="2400" dirty="0">
                <a:solidFill>
                  <a:srgbClr val="000000"/>
                </a:solidFill>
              </a:rPr>
              <a:t>Professional Credibility</a:t>
            </a:r>
          </a:p>
          <a:p>
            <a:pPr marL="342900" indent="-342900">
              <a:buFont typeface="Arial" panose="020B0604020202020204" pitchFamily="34" charset="0"/>
              <a:buChar char="•"/>
            </a:pPr>
            <a:r>
              <a:rPr lang="en-US" sz="2400" dirty="0">
                <a:solidFill>
                  <a:srgbClr val="000000"/>
                </a:solidFill>
              </a:rPr>
              <a:t>Grading Structure/Pay</a:t>
            </a:r>
          </a:p>
          <a:p>
            <a:pPr indent="-228600">
              <a:buFont typeface="Arial" panose="020B0604020202020204" pitchFamily="34" charset="0"/>
              <a:buChar char="•"/>
            </a:pPr>
            <a:endParaRPr lang="en-US" sz="2400" dirty="0">
              <a:solidFill>
                <a:srgbClr val="000000"/>
              </a:solidFill>
            </a:endParaRPr>
          </a:p>
        </p:txBody>
      </p:sp>
      <p:pic>
        <p:nvPicPr>
          <p:cNvPr id="1026" name="Picture 2" descr="Jack Welch quote: If we get the right people in the right job...">
            <a:extLst>
              <a:ext uri="{FF2B5EF4-FFF2-40B4-BE49-F238E27FC236}">
                <a16:creationId xmlns:a16="http://schemas.microsoft.com/office/drawing/2014/main" id="{AFD95824-8BB3-456E-8092-E817A2176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9151" y="4283241"/>
            <a:ext cx="6471862" cy="226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111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54142">
            <a:off x="769301" y="2347761"/>
            <a:ext cx="9937432" cy="280076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800" b="1" i="1" cap="none" spc="0" dirty="0">
                <a:ln/>
                <a:solidFill>
                  <a:schemeClr val="accent3"/>
                </a:solidFill>
                <a:effectLst/>
              </a:rPr>
              <a:t>The Power is </a:t>
            </a:r>
          </a:p>
          <a:p>
            <a:pPr algn="ctr"/>
            <a:r>
              <a:rPr lang="en-US" sz="8800" b="1" i="1" cap="none" spc="0" dirty="0">
                <a:ln/>
                <a:solidFill>
                  <a:schemeClr val="accent3"/>
                </a:solidFill>
                <a:effectLst/>
              </a:rPr>
              <a:t>in the Ask!</a:t>
            </a:r>
          </a:p>
        </p:txBody>
      </p:sp>
    </p:spTree>
    <p:extLst>
      <p:ext uri="{BB962C8B-B14F-4D97-AF65-F5344CB8AC3E}">
        <p14:creationId xmlns:p14="http://schemas.microsoft.com/office/powerpoint/2010/main" val="422438612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latin typeface="Arial Rounded MT Bold" panose="020F0704030504030204" pitchFamily="34" charset="0"/>
                <a:cs typeface="Calibri" panose="020F0502020204030204" pitchFamily="34" charset="0"/>
              </a:rPr>
              <a:t>John Edelblute</a:t>
            </a: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-Sous Directeur VAVS/SVH Area III</a:t>
            </a:r>
          </a:p>
          <a:p>
            <a:pPr marL="0" indent="0">
              <a:buNone/>
            </a:pPr>
            <a:r>
              <a:rPr lang="en-US" sz="2400" dirty="0">
                <a:latin typeface="Calibri" panose="020F0502020204030204" pitchFamily="34" charset="0"/>
                <a:cs typeface="Calibri" panose="020F0502020204030204" pitchFamily="34" charset="0"/>
              </a:rPr>
              <a:t>- Grande Chef de Gare, Grande du Wisconsin</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  </a:t>
            </a:r>
            <a:endParaRPr lang="en-US" sz="2400" dirty="0"/>
          </a:p>
        </p:txBody>
      </p:sp>
      <p:sp>
        <p:nvSpPr>
          <p:cNvPr id="4" name="Title 3">
            <a:extLst>
              <a:ext uri="{FF2B5EF4-FFF2-40B4-BE49-F238E27FC236}">
                <a16:creationId xmlns:a16="http://schemas.microsoft.com/office/drawing/2014/main" id="{73E3EA42-192D-48EE-9D11-AAEFE0BE01BC}"/>
              </a:ext>
            </a:extLst>
          </p:cNvPr>
          <p:cNvSpPr>
            <a:spLocks noGrp="1"/>
          </p:cNvSpPr>
          <p:nvPr>
            <p:ph type="title"/>
          </p:nvPr>
        </p:nvSpPr>
        <p:spPr>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Georgia Pro Black" panose="02040A02050405020203" pitchFamily="18" charset="0"/>
              </a:rPr>
              <a:t>About the Presenter</a:t>
            </a:r>
          </a:p>
        </p:txBody>
      </p:sp>
      <p:pic>
        <p:nvPicPr>
          <p:cNvPr id="6" name="Picture 5">
            <a:extLst>
              <a:ext uri="{FF2B5EF4-FFF2-40B4-BE49-F238E27FC236}">
                <a16:creationId xmlns:a16="http://schemas.microsoft.com/office/drawing/2014/main" id="{910F0639-E63B-8542-603B-0FCBFD2FF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9874" y="5091316"/>
            <a:ext cx="1456006" cy="1456006"/>
          </a:xfrm>
          <a:prstGeom prst="rect">
            <a:avLst/>
          </a:prstGeom>
        </p:spPr>
      </p:pic>
    </p:spTree>
    <p:extLst>
      <p:ext uri="{BB962C8B-B14F-4D97-AF65-F5344CB8AC3E}">
        <p14:creationId xmlns:p14="http://schemas.microsoft.com/office/powerpoint/2010/main" val="3160123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2F6918-CD66-4C3B-94C2-B60B21EDC3CA}"/>
              </a:ext>
            </a:extLst>
          </p:cNvPr>
          <p:cNvSpPr>
            <a:spLocks noGrp="1"/>
          </p:cNvSpPr>
          <p:nvPr>
            <p:ph idx="1"/>
          </p:nvPr>
        </p:nvSpPr>
        <p:spPr/>
        <p:txBody>
          <a:bodyPr>
            <a:normAutofit/>
          </a:bodyPr>
          <a:lstStyle/>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 National Officers</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 VAVS Sous Directeurs</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 Grande Officers</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 New VAVS Reps/Deps</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 Seasoned VAVS Reps/Deps</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 Other CDCE (VAVS) Volunteers</a:t>
            </a:r>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2DDAE0F-9E0C-48F5-B4FC-44EDB326E211}"/>
              </a:ext>
            </a:extLst>
          </p:cNvPr>
          <p:cNvSpPr txBox="1"/>
          <p:nvPr/>
        </p:nvSpPr>
        <p:spPr>
          <a:xfrm>
            <a:off x="773724" y="351692"/>
            <a:ext cx="10789919" cy="1600438"/>
          </a:xfrm>
          <a:prstGeom prst="rect">
            <a:avLst/>
          </a:prstGeom>
          <a:solidFill>
            <a:srgbClr val="00B0F0"/>
          </a:solidFill>
        </p:spPr>
        <p:txBody>
          <a:bodyPr wrap="square" rtlCol="0">
            <a:spAutoFit/>
          </a:bodyPr>
          <a:lstStyle/>
          <a:p>
            <a:pPr algn="ctr"/>
            <a:endParaRPr lang="en-US" dirty="0"/>
          </a:p>
          <a:p>
            <a:pPr algn="ctr"/>
            <a:endParaRPr lang="en-US" dirty="0"/>
          </a:p>
          <a:p>
            <a:pPr algn="ctr"/>
            <a:r>
              <a:rPr lang="en-US" sz="4400" dirty="0">
                <a:solidFill>
                  <a:schemeClr val="bg1"/>
                </a:solidFill>
                <a:latin typeface="Georgia" panose="02040502050405020303" pitchFamily="18" charset="0"/>
              </a:rPr>
              <a:t>Who is in the Room?</a:t>
            </a:r>
            <a:endParaRPr lang="en-US" sz="4400" dirty="0"/>
          </a:p>
          <a:p>
            <a:pPr algn="ctr"/>
            <a:endParaRPr lang="en-US" dirty="0"/>
          </a:p>
        </p:txBody>
      </p:sp>
      <p:pic>
        <p:nvPicPr>
          <p:cNvPr id="6" name="Picture 2" descr="C:\Documents and Settings\VHACMOWittN\Local Settings\Temporary Internet Files\Content.IE5\DFVDUCBY\MC900060005[1].wmf">
            <a:extLst>
              <a:ext uri="{FF2B5EF4-FFF2-40B4-BE49-F238E27FC236}">
                <a16:creationId xmlns:a16="http://schemas.microsoft.com/office/drawing/2014/main" id="{022B6776-6C1E-4A01-9A20-2A981B209DDE}"/>
              </a:ext>
            </a:extLst>
          </p:cNvPr>
          <p:cNvPicPr>
            <a:picLocks noChangeAspect="1" noChangeArrowheads="1"/>
          </p:cNvPicPr>
          <p:nvPr/>
        </p:nvPicPr>
        <p:blipFill>
          <a:blip r:embed="rId2" cstate="print">
            <a:lum bright="70000" contrast="40000"/>
          </a:blip>
          <a:srcRect/>
          <a:stretch>
            <a:fillRect/>
          </a:stretch>
        </p:blipFill>
        <p:spPr bwMode="auto">
          <a:xfrm rot="716722">
            <a:off x="7826669" y="2515810"/>
            <a:ext cx="2503170" cy="2700681"/>
          </a:xfrm>
          <a:prstGeom prst="rect">
            <a:avLst/>
          </a:prstGeom>
          <a:noFill/>
        </p:spPr>
      </p:pic>
      <p:pic>
        <p:nvPicPr>
          <p:cNvPr id="7" name="Picture 6">
            <a:extLst>
              <a:ext uri="{FF2B5EF4-FFF2-40B4-BE49-F238E27FC236}">
                <a16:creationId xmlns:a16="http://schemas.microsoft.com/office/drawing/2014/main" id="{9B0C38FF-B87D-4901-AA2A-C4D0EEBA4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47" y="5232983"/>
            <a:ext cx="1456006" cy="1456006"/>
          </a:xfrm>
          <a:prstGeom prst="rect">
            <a:avLst/>
          </a:prstGeom>
        </p:spPr>
      </p:pic>
      <p:pic>
        <p:nvPicPr>
          <p:cNvPr id="8" name="Picture 7" descr="A drawing of a face&#10;&#10;Description automatically generated">
            <a:extLst>
              <a:ext uri="{FF2B5EF4-FFF2-40B4-BE49-F238E27FC236}">
                <a16:creationId xmlns:a16="http://schemas.microsoft.com/office/drawing/2014/main" id="{110507A6-C78E-442F-B207-7222A369DC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2229" y="5357606"/>
            <a:ext cx="1213695" cy="1206759"/>
          </a:xfrm>
          <a:prstGeom prst="rect">
            <a:avLst/>
          </a:prstGeom>
        </p:spPr>
      </p:pic>
    </p:spTree>
    <p:extLst>
      <p:ext uri="{BB962C8B-B14F-4D97-AF65-F5344CB8AC3E}">
        <p14:creationId xmlns:p14="http://schemas.microsoft.com/office/powerpoint/2010/main" val="156063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045B80-3F88-4CDA-B0F6-566FC31FCF87}"/>
              </a:ext>
            </a:extLst>
          </p:cNvPr>
          <p:cNvSpPr>
            <a:spLocks noGrp="1"/>
          </p:cNvSpPr>
          <p:nvPr>
            <p:ph idx="1"/>
          </p:nvPr>
        </p:nvSpPr>
        <p:spPr/>
        <p:txBody>
          <a:bodyPr/>
          <a:lstStyle/>
          <a:p>
            <a:pPr>
              <a:buFont typeface="Arial" panose="020B0604020202020204" pitchFamily="34" charset="0"/>
              <a:buChar char="•"/>
            </a:pPr>
            <a:r>
              <a:rPr lang="en-US" dirty="0"/>
              <a:t> </a:t>
            </a:r>
            <a:r>
              <a:rPr lang="en-US" dirty="0">
                <a:latin typeface="Calibri" panose="020F0502020204030204" pitchFamily="34" charset="0"/>
                <a:cs typeface="Calibri" panose="020F0502020204030204" pitchFamily="34" charset="0"/>
              </a:rPr>
              <a:t>Overview of VA CDCE Program &amp; snapshot of statistics</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 Organizational Structure</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 Purpose of the National Advisory Committee</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 Responsibilities of Reps/ Deps</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 Priorities moving forward</a:t>
            </a:r>
          </a:p>
        </p:txBody>
      </p:sp>
      <p:sp>
        <p:nvSpPr>
          <p:cNvPr id="5" name="TextBox 4">
            <a:extLst>
              <a:ext uri="{FF2B5EF4-FFF2-40B4-BE49-F238E27FC236}">
                <a16:creationId xmlns:a16="http://schemas.microsoft.com/office/drawing/2014/main" id="{09EDCA59-7DA1-4CC8-8E2D-A137CEA0601F}"/>
              </a:ext>
            </a:extLst>
          </p:cNvPr>
          <p:cNvSpPr txBox="1"/>
          <p:nvPr/>
        </p:nvSpPr>
        <p:spPr>
          <a:xfrm>
            <a:off x="745587" y="548640"/>
            <a:ext cx="10339755" cy="1508105"/>
          </a:xfrm>
          <a:prstGeom prst="rect">
            <a:avLst/>
          </a:prstGeom>
          <a:solidFill>
            <a:srgbClr val="00B0F0"/>
          </a:solidFill>
        </p:spPr>
        <p:txBody>
          <a:bodyPr wrap="square" rtlCol="0">
            <a:spAutoFit/>
          </a:bodyPr>
          <a:lstStyle/>
          <a:p>
            <a:pPr algn="ctr"/>
            <a:endParaRPr lang="en-US" sz="2400" dirty="0">
              <a:latin typeface="Georgia" panose="02040502050405020303" pitchFamily="18" charset="0"/>
            </a:endParaRPr>
          </a:p>
          <a:p>
            <a:pPr algn="ctr"/>
            <a:r>
              <a:rPr lang="en-US" sz="4400" dirty="0">
                <a:solidFill>
                  <a:schemeClr val="bg1"/>
                </a:solidFill>
                <a:latin typeface="Georgia" panose="02040502050405020303" pitchFamily="18" charset="0"/>
              </a:rPr>
              <a:t>What We’ll Cover</a:t>
            </a:r>
          </a:p>
          <a:p>
            <a:pPr algn="ctr"/>
            <a:endParaRPr lang="en-US" sz="2400" dirty="0">
              <a:solidFill>
                <a:schemeClr val="bg1"/>
              </a:solidFill>
              <a:latin typeface="Georgia" panose="02040502050405020303" pitchFamily="18" charset="0"/>
            </a:endParaRPr>
          </a:p>
        </p:txBody>
      </p:sp>
      <p:pic>
        <p:nvPicPr>
          <p:cNvPr id="6" name="Picture 5">
            <a:extLst>
              <a:ext uri="{FF2B5EF4-FFF2-40B4-BE49-F238E27FC236}">
                <a16:creationId xmlns:a16="http://schemas.microsoft.com/office/drawing/2014/main" id="{F2172284-6CEA-4BD4-A501-B531EC59F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942" y="4107485"/>
            <a:ext cx="3200400" cy="2201875"/>
          </a:xfrm>
          <a:prstGeom prst="rect">
            <a:avLst/>
          </a:prstGeom>
          <a:effectLst>
            <a:softEdge rad="114300"/>
          </a:effectLst>
        </p:spPr>
      </p:pic>
      <p:pic>
        <p:nvPicPr>
          <p:cNvPr id="7" name="Picture 6">
            <a:extLst>
              <a:ext uri="{FF2B5EF4-FFF2-40B4-BE49-F238E27FC236}">
                <a16:creationId xmlns:a16="http://schemas.microsoft.com/office/drawing/2014/main" id="{80B8020C-485B-4F02-A952-D379DEA25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587" y="5082609"/>
            <a:ext cx="1456006" cy="1456006"/>
          </a:xfrm>
          <a:prstGeom prst="rect">
            <a:avLst/>
          </a:prstGeom>
        </p:spPr>
      </p:pic>
      <p:pic>
        <p:nvPicPr>
          <p:cNvPr id="8" name="Picture 7" descr="A drawing of a face&#10;&#10;Description automatically generated">
            <a:extLst>
              <a:ext uri="{FF2B5EF4-FFF2-40B4-BE49-F238E27FC236}">
                <a16:creationId xmlns:a16="http://schemas.microsoft.com/office/drawing/2014/main" id="{110507A6-C78E-442F-B207-7222A369DC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8299" y="5208422"/>
            <a:ext cx="1337839" cy="1330193"/>
          </a:xfrm>
          <a:prstGeom prst="rect">
            <a:avLst/>
          </a:prstGeom>
        </p:spPr>
      </p:pic>
    </p:spTree>
    <p:extLst>
      <p:ext uri="{BB962C8B-B14F-4D97-AF65-F5344CB8AC3E}">
        <p14:creationId xmlns:p14="http://schemas.microsoft.com/office/powerpoint/2010/main" val="3791954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1D1151-A0D0-4504-B7A3-C4C4C0780F0D}"/>
              </a:ext>
            </a:extLst>
          </p:cNvPr>
          <p:cNvSpPr txBox="1"/>
          <p:nvPr/>
        </p:nvSpPr>
        <p:spPr>
          <a:xfrm>
            <a:off x="759655" y="548640"/>
            <a:ext cx="10185010" cy="2308324"/>
          </a:xfrm>
          <a:prstGeom prst="rect">
            <a:avLst/>
          </a:prstGeom>
          <a:solidFill>
            <a:srgbClr val="00B0F0"/>
          </a:solidFill>
        </p:spPr>
        <p:txBody>
          <a:bodyPr wrap="square" rtlCol="0">
            <a:spAutoFit/>
          </a:bodyPr>
          <a:lstStyle/>
          <a:p>
            <a:pPr algn="ctr"/>
            <a:endParaRPr lang="en-US" sz="2400" dirty="0">
              <a:latin typeface="Georgia" panose="02040502050405020303" pitchFamily="18" charset="0"/>
            </a:endParaRPr>
          </a:p>
          <a:p>
            <a:pPr algn="ctr"/>
            <a:r>
              <a:rPr lang="en-US" sz="4000" dirty="0">
                <a:solidFill>
                  <a:schemeClr val="bg1"/>
                </a:solidFill>
                <a:latin typeface="Georgia" panose="02040502050405020303" pitchFamily="18" charset="0"/>
              </a:rPr>
              <a:t>VA Center for Development &amp; Civic Engagement (CDCE) </a:t>
            </a:r>
          </a:p>
          <a:p>
            <a:pPr algn="ctr"/>
            <a:r>
              <a:rPr lang="en-US" sz="4000" dirty="0" err="1">
                <a:solidFill>
                  <a:schemeClr val="bg1"/>
                </a:solidFill>
                <a:latin typeface="Georgia" panose="02040502050405020303" pitchFamily="18" charset="0"/>
              </a:rPr>
              <a:t>OverView</a:t>
            </a:r>
            <a:endParaRPr lang="en-US" sz="2400" dirty="0">
              <a:latin typeface="Georgia" panose="02040502050405020303" pitchFamily="18" charset="0"/>
            </a:endParaRPr>
          </a:p>
        </p:txBody>
      </p:sp>
      <p:sp>
        <p:nvSpPr>
          <p:cNvPr id="3" name="TextBox 2">
            <a:extLst>
              <a:ext uri="{FF2B5EF4-FFF2-40B4-BE49-F238E27FC236}">
                <a16:creationId xmlns:a16="http://schemas.microsoft.com/office/drawing/2014/main" id="{EA1F5F39-4458-4B4D-A993-6109B9581905}"/>
              </a:ext>
            </a:extLst>
          </p:cNvPr>
          <p:cNvSpPr txBox="1"/>
          <p:nvPr/>
        </p:nvSpPr>
        <p:spPr>
          <a:xfrm>
            <a:off x="759655" y="2926080"/>
            <a:ext cx="10396026"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VA’s CDCE Program (previously VAVS), founded in 1946 is one of the largest volunteer programs in the federal government. </a:t>
            </a:r>
          </a:p>
          <a:p>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VA’s CDCE Program’s mission is to provide a structured volunteer program under the management of VA compensated employees in cooperation with community resources to </a:t>
            </a:r>
            <a:r>
              <a:rPr lang="en-US" sz="2000" b="1" u="sng" dirty="0">
                <a:latin typeface="Calibri" panose="020F0502020204030204" pitchFamily="34" charset="0"/>
                <a:cs typeface="Calibri" panose="020F0502020204030204" pitchFamily="34" charset="0"/>
              </a:rPr>
              <a:t>serve America’s Veterans and their families</a:t>
            </a:r>
            <a:r>
              <a:rPr lang="en-US" sz="2000" dirty="0">
                <a:latin typeface="Calibri" panose="020F0502020204030204" pitchFamily="34" charset="0"/>
                <a:cs typeface="Calibri" panose="020F0502020204030204" pitchFamily="34" charset="0"/>
              </a:rPr>
              <a:t> with dignity and compassion </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CDCE supports VA and VHA strategic goals by recruiting, supporting and retaining a knowledgeable, diverse and engaged supplemental workforce </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CDCE (formerly VAVS) has provided 76 years of service, and during that time VAVS volunteers have accounted for more than </a:t>
            </a:r>
            <a:r>
              <a:rPr lang="en-US" sz="2000" dirty="0">
                <a:highlight>
                  <a:srgbClr val="FFFF00"/>
                </a:highlight>
                <a:latin typeface="Calibri" panose="020F0502020204030204" pitchFamily="34" charset="0"/>
                <a:cs typeface="Calibri" panose="020F0502020204030204" pitchFamily="34" charset="0"/>
              </a:rPr>
              <a:t>805</a:t>
            </a:r>
            <a:r>
              <a:rPr lang="en-US" sz="2000" dirty="0">
                <a:latin typeface="Calibri" panose="020F0502020204030204" pitchFamily="34" charset="0"/>
                <a:cs typeface="Calibri" panose="020F0502020204030204" pitchFamily="34" charset="0"/>
              </a:rPr>
              <a:t> million hours in service to our nation’s heroes </a:t>
            </a:r>
          </a:p>
        </p:txBody>
      </p:sp>
    </p:spTree>
    <p:extLst>
      <p:ext uri="{BB962C8B-B14F-4D97-AF65-F5344CB8AC3E}">
        <p14:creationId xmlns:p14="http://schemas.microsoft.com/office/powerpoint/2010/main" val="2224899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5A16D8-A43A-40FF-B347-DFB1EB71B998}"/>
              </a:ext>
            </a:extLst>
          </p:cNvPr>
          <p:cNvSpPr txBox="1"/>
          <p:nvPr/>
        </p:nvSpPr>
        <p:spPr>
          <a:xfrm>
            <a:off x="647114" y="492369"/>
            <a:ext cx="10649243" cy="1938992"/>
          </a:xfrm>
          <a:prstGeom prst="rect">
            <a:avLst/>
          </a:prstGeom>
          <a:solidFill>
            <a:srgbClr val="00B0F0"/>
          </a:solidFill>
        </p:spPr>
        <p:txBody>
          <a:bodyPr wrap="square" rtlCol="0">
            <a:spAutoFit/>
          </a:bodyPr>
          <a:lstStyle/>
          <a:p>
            <a:pPr algn="ctr"/>
            <a:endParaRPr lang="en-US" sz="2400" dirty="0">
              <a:latin typeface="Georgia" panose="02040502050405020303" pitchFamily="18" charset="0"/>
            </a:endParaRPr>
          </a:p>
          <a:p>
            <a:pPr algn="ctr"/>
            <a:r>
              <a:rPr lang="en-US" sz="3600" dirty="0">
                <a:solidFill>
                  <a:schemeClr val="bg1"/>
                </a:solidFill>
                <a:latin typeface="Georgia" panose="02040502050405020303" pitchFamily="18" charset="0"/>
              </a:rPr>
              <a:t>CDCE Overview</a:t>
            </a:r>
          </a:p>
          <a:p>
            <a:pPr algn="ctr"/>
            <a:r>
              <a:rPr lang="en-US" sz="3600" dirty="0">
                <a:solidFill>
                  <a:schemeClr val="bg1"/>
                </a:solidFill>
                <a:latin typeface="Georgia" panose="02040502050405020303" pitchFamily="18" charset="0"/>
              </a:rPr>
              <a:t>Key Definitions</a:t>
            </a:r>
          </a:p>
          <a:p>
            <a:pPr algn="ctr"/>
            <a:endParaRPr lang="en-US" sz="2400" dirty="0">
              <a:latin typeface="Georgia" panose="02040502050405020303" pitchFamily="18" charset="0"/>
            </a:endParaRPr>
          </a:p>
        </p:txBody>
      </p:sp>
      <p:sp>
        <p:nvSpPr>
          <p:cNvPr id="7" name="TextBox 6">
            <a:extLst>
              <a:ext uri="{FF2B5EF4-FFF2-40B4-BE49-F238E27FC236}">
                <a16:creationId xmlns:a16="http://schemas.microsoft.com/office/drawing/2014/main" id="{E5C66CE1-5432-4B79-ADC5-726C772AF010}"/>
              </a:ext>
            </a:extLst>
          </p:cNvPr>
          <p:cNvSpPr txBox="1"/>
          <p:nvPr/>
        </p:nvSpPr>
        <p:spPr>
          <a:xfrm>
            <a:off x="351692" y="2551065"/>
            <a:ext cx="11240085" cy="4496616"/>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2000" b="1" u="sng" dirty="0">
                <a:latin typeface="Calibri" panose="020F0502020204030204" pitchFamily="34" charset="0"/>
                <a:cs typeface="Calibri" panose="020F0502020204030204" pitchFamily="34" charset="0"/>
              </a:rPr>
              <a:t>Without Compensation (WOC) -</a:t>
            </a:r>
            <a:r>
              <a:rPr lang="en-US" sz="2000" dirty="0">
                <a:latin typeface="Calibri" panose="020F0502020204030204" pitchFamily="34" charset="0"/>
                <a:cs typeface="Calibri" panose="020F0502020204030204" pitchFamily="34" charset="0"/>
              </a:rPr>
              <a:t>Volunteers accepted in the CDCE Program are considered WOC employees.  WOC precludes monetary payments, or any form of compensation by VA not authorized by policy.</a:t>
            </a:r>
          </a:p>
          <a:p>
            <a:pPr marL="285750" indent="-285750">
              <a:lnSpc>
                <a:spcPct val="90000"/>
              </a:lnSpc>
              <a:buFont typeface="Arial" panose="020B0604020202020204" pitchFamily="34" charset="0"/>
              <a:buChar char="•"/>
            </a:pPr>
            <a:endParaRPr lang="en-US" sz="2000" b="1" u="sng" dirty="0">
              <a:solidFill>
                <a:srgbClr val="0070C0"/>
              </a:solidFill>
              <a:latin typeface="Calibri" panose="020F0502020204030204" pitchFamily="34" charset="0"/>
              <a:cs typeface="Calibri" panose="020F0502020204030204" pitchFamily="34" charset="0"/>
            </a:endParaRPr>
          </a:p>
          <a:p>
            <a:pPr marL="285750" indent="-285750">
              <a:lnSpc>
                <a:spcPct val="90000"/>
              </a:lnSpc>
              <a:buFont typeface="Arial" panose="020B0604020202020204" pitchFamily="34" charset="0"/>
              <a:buChar char="•"/>
            </a:pPr>
            <a:r>
              <a:rPr lang="en-US" sz="2000" b="1" u="sng" dirty="0">
                <a:solidFill>
                  <a:srgbClr val="0070C0"/>
                </a:solidFill>
                <a:latin typeface="Calibri" panose="020F0502020204030204" pitchFamily="34" charset="0"/>
                <a:cs typeface="Calibri" panose="020F0502020204030204" pitchFamily="34" charset="0"/>
              </a:rPr>
              <a:t>Regularly Scheduled (RS) Volunteers</a:t>
            </a:r>
            <a:r>
              <a:rPr lang="en-US" sz="2000" dirty="0">
                <a:solidFill>
                  <a:srgbClr val="0070C0"/>
                </a:solidFill>
                <a:latin typeface="Calibri" panose="020F0502020204030204" pitchFamily="34" charset="0"/>
                <a:cs typeface="Calibri" panose="020F0502020204030204" pitchFamily="34" charset="0"/>
              </a:rPr>
              <a:t> - RS volunteers are individuals who have registered to participate in the CDCE Program in a regularly scheduled assignment under VA supervision and who have completed a volunteer orientation.  (Frequency of participation is determined locally)</a:t>
            </a:r>
          </a:p>
          <a:p>
            <a:pPr marL="285750" indent="-285750">
              <a:lnSpc>
                <a:spcPct val="90000"/>
              </a:lnSpc>
              <a:buFont typeface="Arial" panose="020B0604020202020204" pitchFamily="34" charset="0"/>
              <a:buChar char="•"/>
            </a:pPr>
            <a:endParaRPr lang="en-US" sz="2000" b="1" u="sng" dirty="0">
              <a:latin typeface="Calibri" panose="020F0502020204030204" pitchFamily="34" charset="0"/>
              <a:cs typeface="Calibri" panose="020F0502020204030204" pitchFamily="34" charset="0"/>
            </a:endParaRPr>
          </a:p>
          <a:p>
            <a:pPr marL="285750" indent="-285750">
              <a:lnSpc>
                <a:spcPct val="90000"/>
              </a:lnSpc>
              <a:buFont typeface="Arial" panose="020B0604020202020204" pitchFamily="34" charset="0"/>
              <a:buChar char="•"/>
            </a:pPr>
            <a:r>
              <a:rPr lang="en-US" sz="2000" b="1" u="sng" dirty="0">
                <a:latin typeface="Calibri" panose="020F0502020204030204" pitchFamily="34" charset="0"/>
                <a:cs typeface="Calibri" panose="020F0502020204030204" pitchFamily="34" charset="0"/>
              </a:rPr>
              <a:t>Occasional Volunteers (OV)</a:t>
            </a:r>
            <a:r>
              <a:rPr lang="en-US" sz="2000" dirty="0">
                <a:latin typeface="Calibri" panose="020F0502020204030204" pitchFamily="34" charset="0"/>
                <a:cs typeface="Calibri" panose="020F0502020204030204" pitchFamily="34" charset="0"/>
              </a:rPr>
              <a:t> - Occasional volunteers are those individuals serving under the CDCE Program who do not meet the requirements of RS volunteers.  Individuals frequently volunteer with a group or organization on an occasional basis. </a:t>
            </a:r>
          </a:p>
          <a:p>
            <a:pPr marL="285750" indent="-285750">
              <a:lnSpc>
                <a:spcPct val="90000"/>
              </a:lnSpc>
              <a:buFont typeface="Arial" panose="020B0604020202020204" pitchFamily="34" charset="0"/>
              <a:buChar char="•"/>
            </a:pPr>
            <a:endParaRPr lang="en-US" sz="2000" b="1" u="sng" dirty="0">
              <a:solidFill>
                <a:srgbClr val="FF0000"/>
              </a:solidFill>
              <a:latin typeface="Calibri" panose="020F0502020204030204" pitchFamily="34" charset="0"/>
              <a:cs typeface="Calibri" panose="020F0502020204030204" pitchFamily="34" charset="0"/>
            </a:endParaRPr>
          </a:p>
          <a:p>
            <a:pPr marL="285750" indent="-285750">
              <a:lnSpc>
                <a:spcPct val="90000"/>
              </a:lnSpc>
              <a:buFont typeface="Arial" panose="020B0604020202020204" pitchFamily="34" charset="0"/>
              <a:buChar char="•"/>
            </a:pPr>
            <a:r>
              <a:rPr lang="en-US" sz="2000" b="1" u="sng" dirty="0">
                <a:solidFill>
                  <a:srgbClr val="0070C0"/>
                </a:solidFill>
                <a:latin typeface="Calibri" panose="020F0502020204030204" pitchFamily="34" charset="0"/>
                <a:cs typeface="Calibri" panose="020F0502020204030204" pitchFamily="34" charset="0"/>
              </a:rPr>
              <a:t>Student Volunteers</a:t>
            </a:r>
            <a:r>
              <a:rPr lang="en-US" sz="2000" dirty="0">
                <a:solidFill>
                  <a:srgbClr val="0070C0"/>
                </a:solidFill>
                <a:latin typeface="Calibri" panose="020F0502020204030204" pitchFamily="34" charset="0"/>
                <a:cs typeface="Calibri" panose="020F0502020204030204" pitchFamily="34" charset="0"/>
              </a:rPr>
              <a:t> - Student volunteers under the age of 18 must have written parental or guardian approval to participate in the CDCE Program. The minimum age for volunteers is determined by facility management.</a:t>
            </a:r>
          </a:p>
          <a:p>
            <a:pPr>
              <a:lnSpc>
                <a:spcPct val="90000"/>
              </a:lnSpc>
            </a:pPr>
            <a:endParaRPr lang="en-US" dirty="0">
              <a:cs typeface="Arial" pitchFamily="34" charset="0"/>
            </a:endParaRPr>
          </a:p>
        </p:txBody>
      </p:sp>
    </p:spTree>
    <p:extLst>
      <p:ext uri="{BB962C8B-B14F-4D97-AF65-F5344CB8AC3E}">
        <p14:creationId xmlns:p14="http://schemas.microsoft.com/office/powerpoint/2010/main" val="395819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A8B925-90E6-47BB-B349-656044F13761}"/>
              </a:ext>
            </a:extLst>
          </p:cNvPr>
          <p:cNvSpPr txBox="1"/>
          <p:nvPr/>
        </p:nvSpPr>
        <p:spPr>
          <a:xfrm>
            <a:off x="956603" y="618978"/>
            <a:ext cx="9833317" cy="1446550"/>
          </a:xfrm>
          <a:prstGeom prst="rect">
            <a:avLst/>
          </a:prstGeom>
          <a:solidFill>
            <a:srgbClr val="00B0F0"/>
          </a:solidFill>
        </p:spPr>
        <p:txBody>
          <a:bodyPr wrap="square" rtlCol="0">
            <a:spAutoFit/>
          </a:bodyPr>
          <a:lstStyle/>
          <a:p>
            <a:endParaRPr lang="en-US" sz="2400" dirty="0">
              <a:latin typeface="Georgia" panose="02040502050405020303" pitchFamily="18" charset="0"/>
            </a:endParaRPr>
          </a:p>
          <a:p>
            <a:pPr algn="ctr"/>
            <a:r>
              <a:rPr lang="en-US" sz="4000" dirty="0">
                <a:solidFill>
                  <a:schemeClr val="bg1"/>
                </a:solidFill>
                <a:latin typeface="Georgia" panose="02040502050405020303" pitchFamily="18" charset="0"/>
              </a:rPr>
              <a:t>What’s your Why?</a:t>
            </a:r>
          </a:p>
          <a:p>
            <a:endParaRPr lang="en-US" sz="2400" dirty="0">
              <a:latin typeface="Georgia" panose="02040502050405020303" pitchFamily="18" charset="0"/>
            </a:endParaRPr>
          </a:p>
        </p:txBody>
      </p:sp>
      <p:sp>
        <p:nvSpPr>
          <p:cNvPr id="3" name="TextBox 2">
            <a:extLst>
              <a:ext uri="{FF2B5EF4-FFF2-40B4-BE49-F238E27FC236}">
                <a16:creationId xmlns:a16="http://schemas.microsoft.com/office/drawing/2014/main" id="{0605E4E4-96E9-4F7F-93C2-B8E9A7BF2027}"/>
              </a:ext>
            </a:extLst>
          </p:cNvPr>
          <p:cNvSpPr txBox="1"/>
          <p:nvPr/>
        </p:nvSpPr>
        <p:spPr>
          <a:xfrm>
            <a:off x="956603" y="2971800"/>
            <a:ext cx="9833316" cy="1877437"/>
          </a:xfrm>
          <a:prstGeom prst="rect">
            <a:avLst/>
          </a:prstGeom>
          <a:noFill/>
        </p:spPr>
        <p:txBody>
          <a:bodyPr wrap="square" rtlCol="0">
            <a:spAutoFit/>
          </a:bodyPr>
          <a:lstStyle/>
          <a:p>
            <a:pPr marL="91440" indent="-91440" defTabSz="914400">
              <a:lnSpc>
                <a:spcPct val="90000"/>
              </a:lnSpc>
              <a:spcBef>
                <a:spcPts val="1200"/>
              </a:spcBef>
              <a:spcAft>
                <a:spcPts val="200"/>
              </a:spcAft>
              <a:buClr>
                <a:schemeClr val="accent2"/>
              </a:buClr>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 Why do you volunteer??</a:t>
            </a:r>
          </a:p>
          <a:p>
            <a:pPr marL="91440" indent="-91440" defTabSz="914400">
              <a:lnSpc>
                <a:spcPct val="90000"/>
              </a:lnSpc>
              <a:spcBef>
                <a:spcPts val="1200"/>
              </a:spcBef>
              <a:spcAft>
                <a:spcPts val="200"/>
              </a:spcAft>
              <a:buClr>
                <a:schemeClr val="accent2"/>
              </a:buClr>
              <a:buSzPct val="1000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91440" indent="-91440" defTabSz="914400">
              <a:lnSpc>
                <a:spcPct val="90000"/>
              </a:lnSpc>
              <a:spcBef>
                <a:spcPts val="1200"/>
              </a:spcBef>
              <a:spcAft>
                <a:spcPts val="200"/>
              </a:spcAft>
              <a:buClr>
                <a:schemeClr val="accent2"/>
              </a:buClr>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Open Discussion</a:t>
            </a:r>
          </a:p>
          <a:p>
            <a:pPr marL="91440" indent="-91440" defTabSz="914400">
              <a:lnSpc>
                <a:spcPct val="90000"/>
              </a:lnSpc>
              <a:spcBef>
                <a:spcPts val="1200"/>
              </a:spcBef>
              <a:spcAft>
                <a:spcPts val="200"/>
              </a:spcAft>
              <a:buClr>
                <a:schemeClr val="accent2"/>
              </a:buClr>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1365661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04C61B-A8EC-49ED-9060-1285738B383C}"/>
              </a:ext>
            </a:extLst>
          </p:cNvPr>
          <p:cNvSpPr txBox="1"/>
          <p:nvPr/>
        </p:nvSpPr>
        <p:spPr>
          <a:xfrm>
            <a:off x="801858" y="407963"/>
            <a:ext cx="10297551" cy="1508105"/>
          </a:xfrm>
          <a:prstGeom prst="rect">
            <a:avLst/>
          </a:prstGeom>
          <a:solidFill>
            <a:srgbClr val="00B0F0"/>
          </a:solidFill>
        </p:spPr>
        <p:txBody>
          <a:bodyPr wrap="square" rtlCol="0">
            <a:spAutoFit/>
          </a:bodyPr>
          <a:lstStyle/>
          <a:p>
            <a:pPr algn="ctr"/>
            <a:endParaRPr lang="en-US" sz="2400" dirty="0">
              <a:latin typeface="Georgia" panose="02040502050405020303" pitchFamily="18" charset="0"/>
            </a:endParaRPr>
          </a:p>
          <a:p>
            <a:pPr algn="ctr"/>
            <a:r>
              <a:rPr lang="en-US" sz="4400" dirty="0">
                <a:solidFill>
                  <a:schemeClr val="bg1"/>
                </a:solidFill>
                <a:latin typeface="Georgia" panose="02040502050405020303" pitchFamily="18" charset="0"/>
              </a:rPr>
              <a:t>CDCE Annual Impact</a:t>
            </a:r>
          </a:p>
          <a:p>
            <a:pPr algn="ctr"/>
            <a:endParaRPr lang="en-US" sz="2400" dirty="0">
              <a:latin typeface="Georgia" panose="02040502050405020303" pitchFamily="18" charset="0"/>
            </a:endParaRPr>
          </a:p>
        </p:txBody>
      </p:sp>
      <p:sp>
        <p:nvSpPr>
          <p:cNvPr id="3" name="TextBox 2">
            <a:extLst>
              <a:ext uri="{FF2B5EF4-FFF2-40B4-BE49-F238E27FC236}">
                <a16:creationId xmlns:a16="http://schemas.microsoft.com/office/drawing/2014/main" id="{CAAFD392-D0B2-48B6-A797-E6E8D3AE1B5E}"/>
              </a:ext>
            </a:extLst>
          </p:cNvPr>
          <p:cNvSpPr txBox="1"/>
          <p:nvPr/>
        </p:nvSpPr>
        <p:spPr>
          <a:xfrm>
            <a:off x="954157" y="2173357"/>
            <a:ext cx="10031895" cy="461665"/>
          </a:xfrm>
          <a:prstGeom prst="rect">
            <a:avLst/>
          </a:prstGeom>
          <a:noFill/>
        </p:spPr>
        <p:txBody>
          <a:bodyPr wrap="square" rtlCol="0">
            <a:spAutoFit/>
          </a:bodyPr>
          <a:lstStyle/>
          <a:p>
            <a:endParaRPr lang="en-US" sz="2400" dirty="0">
              <a:latin typeface="Calibri" panose="020F0502020204030204" pitchFamily="34" charset="0"/>
              <a:cs typeface="Calibri" panose="020F0502020204030204" pitchFamily="34" charset="0"/>
            </a:endParaRPr>
          </a:p>
        </p:txBody>
      </p:sp>
      <p:pic>
        <p:nvPicPr>
          <p:cNvPr id="5" name="Picture 4" descr="A close up of a logo&#10;&#10;Description automatically generated">
            <a:extLst>
              <a:ext uri="{FF2B5EF4-FFF2-40B4-BE49-F238E27FC236}">
                <a16:creationId xmlns:a16="http://schemas.microsoft.com/office/drawing/2014/main" id="{0ADD29EE-BAEF-493A-9BCB-39AB9AF91D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157" y="2404189"/>
            <a:ext cx="732906" cy="732906"/>
          </a:xfrm>
          <a:prstGeom prst="rect">
            <a:avLst/>
          </a:prstGeom>
        </p:spPr>
      </p:pic>
      <p:pic>
        <p:nvPicPr>
          <p:cNvPr id="7" name="Picture 6" descr="A close up of a logo&#10;&#10;Description automatically generated">
            <a:extLst>
              <a:ext uri="{FF2B5EF4-FFF2-40B4-BE49-F238E27FC236}">
                <a16:creationId xmlns:a16="http://schemas.microsoft.com/office/drawing/2014/main" id="{7B2239CB-2588-46C4-9D3B-07E84615E7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157" y="3367927"/>
            <a:ext cx="855052" cy="855052"/>
          </a:xfrm>
          <a:prstGeom prst="rect">
            <a:avLst/>
          </a:prstGeom>
        </p:spPr>
      </p:pic>
      <p:pic>
        <p:nvPicPr>
          <p:cNvPr id="9" name="Picture 8" descr="A picture containing tool&#10;&#10;Description automatically generated">
            <a:extLst>
              <a:ext uri="{FF2B5EF4-FFF2-40B4-BE49-F238E27FC236}">
                <a16:creationId xmlns:a16="http://schemas.microsoft.com/office/drawing/2014/main" id="{831FD706-80F1-44B1-B782-24157F658D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268" y="4346061"/>
            <a:ext cx="732906" cy="732906"/>
          </a:xfrm>
          <a:prstGeom prst="rect">
            <a:avLst/>
          </a:prstGeom>
        </p:spPr>
      </p:pic>
      <p:pic>
        <p:nvPicPr>
          <p:cNvPr id="11" name="Picture 10" descr="A picture containing fence&#10;&#10;Description automatically generated">
            <a:extLst>
              <a:ext uri="{FF2B5EF4-FFF2-40B4-BE49-F238E27FC236}">
                <a16:creationId xmlns:a16="http://schemas.microsoft.com/office/drawing/2014/main" id="{F1D7956D-BBE9-43CF-B276-F775B9901C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268" y="5312680"/>
            <a:ext cx="732906" cy="732906"/>
          </a:xfrm>
          <a:prstGeom prst="rect">
            <a:avLst/>
          </a:prstGeom>
        </p:spPr>
      </p:pic>
      <p:sp>
        <p:nvSpPr>
          <p:cNvPr id="13" name="TextBox 12">
            <a:extLst>
              <a:ext uri="{FF2B5EF4-FFF2-40B4-BE49-F238E27FC236}">
                <a16:creationId xmlns:a16="http://schemas.microsoft.com/office/drawing/2014/main" id="{4A1664CA-7CC7-46C5-9A2E-A5B58E8A9873}"/>
              </a:ext>
            </a:extLst>
          </p:cNvPr>
          <p:cNvSpPr txBox="1"/>
          <p:nvPr/>
        </p:nvSpPr>
        <p:spPr>
          <a:xfrm>
            <a:off x="2133599" y="2635022"/>
            <a:ext cx="8965809"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Volunteers:  25000 + </a:t>
            </a:r>
            <a:r>
              <a:rPr lang="en-US" sz="2000" b="1" dirty="0">
                <a:latin typeface="Calibri" panose="020F0502020204030204" pitchFamily="34" charset="0"/>
                <a:cs typeface="Calibri" panose="020F0502020204030204" pitchFamily="34" charset="0"/>
              </a:rPr>
              <a:t>(Prior to pandemic 68000 +)</a:t>
            </a:r>
          </a:p>
        </p:txBody>
      </p:sp>
      <p:sp>
        <p:nvSpPr>
          <p:cNvPr id="14" name="TextBox 13">
            <a:extLst>
              <a:ext uri="{FF2B5EF4-FFF2-40B4-BE49-F238E27FC236}">
                <a16:creationId xmlns:a16="http://schemas.microsoft.com/office/drawing/2014/main" id="{04CEF8BE-27DF-43D0-899E-DB45BC4FE38F}"/>
              </a:ext>
            </a:extLst>
          </p:cNvPr>
          <p:cNvSpPr txBox="1"/>
          <p:nvPr/>
        </p:nvSpPr>
        <p:spPr>
          <a:xfrm>
            <a:off x="2133600" y="3558352"/>
            <a:ext cx="569595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Hours of Service:  2.6 Million (9.5 Million)</a:t>
            </a:r>
          </a:p>
        </p:txBody>
      </p:sp>
      <p:sp>
        <p:nvSpPr>
          <p:cNvPr id="15" name="TextBox 14">
            <a:extLst>
              <a:ext uri="{FF2B5EF4-FFF2-40B4-BE49-F238E27FC236}">
                <a16:creationId xmlns:a16="http://schemas.microsoft.com/office/drawing/2014/main" id="{2A41F5EF-20D8-4FDA-84E8-46EF0210ADE7}"/>
              </a:ext>
            </a:extLst>
          </p:cNvPr>
          <p:cNvSpPr txBox="1"/>
          <p:nvPr/>
        </p:nvSpPr>
        <p:spPr>
          <a:xfrm>
            <a:off x="2133600" y="4481682"/>
            <a:ext cx="533400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Donations:  $101 Million ($89 Million)</a:t>
            </a:r>
          </a:p>
        </p:txBody>
      </p:sp>
      <p:sp>
        <p:nvSpPr>
          <p:cNvPr id="16" name="TextBox 15">
            <a:extLst>
              <a:ext uri="{FF2B5EF4-FFF2-40B4-BE49-F238E27FC236}">
                <a16:creationId xmlns:a16="http://schemas.microsoft.com/office/drawing/2014/main" id="{6748227A-418E-4A08-A1E3-39A2B10291AF}"/>
              </a:ext>
            </a:extLst>
          </p:cNvPr>
          <p:cNvSpPr txBox="1"/>
          <p:nvPr/>
        </p:nvSpPr>
        <p:spPr>
          <a:xfrm>
            <a:off x="2133600" y="5448301"/>
            <a:ext cx="6076950" cy="830997"/>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National and Community Partnerships:  7,400</a:t>
            </a:r>
          </a:p>
          <a:p>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88958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Theme1">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983</TotalTime>
  <Words>2609</Words>
  <Application>Microsoft Office PowerPoint</Application>
  <PresentationFormat>Widescreen</PresentationFormat>
  <Paragraphs>317</Paragraphs>
  <Slides>28</Slides>
  <Notes>11</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0</vt:i4>
      </vt:variant>
      <vt:variant>
        <vt:lpstr>Slide Titles</vt:lpstr>
      </vt:variant>
      <vt:variant>
        <vt:i4>28</vt:i4>
      </vt:variant>
    </vt:vector>
  </HeadingPairs>
  <TitlesOfParts>
    <vt:vector size="43" baseType="lpstr">
      <vt:lpstr>Aharoni</vt:lpstr>
      <vt:lpstr>Arial</vt:lpstr>
      <vt:lpstr>Arial Rounded MT Bold</vt:lpstr>
      <vt:lpstr>Bodoni MT Black</vt:lpstr>
      <vt:lpstr>Calibri</vt:lpstr>
      <vt:lpstr>Calibri Light</vt:lpstr>
      <vt:lpstr>Cooper Black</vt:lpstr>
      <vt:lpstr>Georgia</vt:lpstr>
      <vt:lpstr>Georgia Pro Black</vt:lpstr>
      <vt:lpstr>Tw Cen MT</vt:lpstr>
      <vt:lpstr>Tw Cen MT Condensed</vt:lpstr>
      <vt:lpstr>Wingdings 3</vt:lpstr>
      <vt:lpstr>Integral</vt:lpstr>
      <vt:lpstr>Theme1</vt:lpstr>
      <vt:lpstr>Office Theme</vt:lpstr>
      <vt:lpstr>103rd  Promenade Nationale</vt:lpstr>
      <vt:lpstr>PowerPoint Presentation</vt:lpstr>
      <vt:lpstr>About the Presenter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Volunteer?</vt:lpstr>
      <vt:lpstr>What Do Volunteers Do?</vt:lpstr>
      <vt:lpstr>Non-Traditional  Volunteer Assignments</vt:lpstr>
      <vt:lpstr>What You Can Do... </vt:lpstr>
      <vt:lpstr>Challenges</vt:lpstr>
      <vt:lpstr>PowerPoint Presentation</vt:lpstr>
      <vt:lpstr>VA Center for Development &amp; Civic Engagement (CDCE) VHA Undersecretary for Health for Operations</vt:lpstr>
      <vt:lpstr>PowerPoint Presentation</vt:lpstr>
      <vt:lpstr>What does the name change mean to…..</vt:lpstr>
      <vt:lpstr>What does the name change mean to…..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100th  Promenade Nationale</dc:title>
  <dc:creator>Ronald Rolfes</dc:creator>
  <cp:lastModifiedBy>Ronald Rolfes</cp:lastModifiedBy>
  <cp:revision>61</cp:revision>
  <cp:lastPrinted>2019-07-17T19:05:12Z</cp:lastPrinted>
  <dcterms:created xsi:type="dcterms:W3CDTF">2018-12-20T19:04:05Z</dcterms:created>
  <dcterms:modified xsi:type="dcterms:W3CDTF">2022-09-14T17:16:20Z</dcterms:modified>
</cp:coreProperties>
</file>